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3" r:id="rId6"/>
    <p:sldId id="262" r:id="rId7"/>
    <p:sldId id="261" r:id="rId8"/>
    <p:sldId id="260" r:id="rId9"/>
    <p:sldId id="270" r:id="rId10"/>
    <p:sldId id="271" r:id="rId11"/>
    <p:sldId id="274" r:id="rId12"/>
    <p:sldId id="273" r:id="rId13"/>
    <p:sldId id="276" r:id="rId14"/>
    <p:sldId id="277" r:id="rId15"/>
    <p:sldId id="278" r:id="rId16"/>
    <p:sldId id="286" r:id="rId17"/>
    <p:sldId id="287" r:id="rId18"/>
    <p:sldId id="288" r:id="rId19"/>
    <p:sldId id="289" r:id="rId20"/>
    <p:sldId id="290" r:id="rId21"/>
    <p:sldId id="29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72181BE-DA1A-45A0-8373-76E09B386703}">
          <p14:sldIdLst>
            <p14:sldId id="256"/>
            <p14:sldId id="257"/>
            <p14:sldId id="258"/>
            <p14:sldId id="259"/>
            <p14:sldId id="263"/>
            <p14:sldId id="262"/>
            <p14:sldId id="261"/>
            <p14:sldId id="260"/>
            <p14:sldId id="270"/>
            <p14:sldId id="271"/>
            <p14:sldId id="274"/>
            <p14:sldId id="273"/>
            <p14:sldId id="276"/>
            <p14:sldId id="277"/>
            <p14:sldId id="278"/>
            <p14:sldId id="286"/>
            <p14:sldId id="287"/>
            <p14:sldId id="288"/>
            <p14:sldId id="289"/>
            <p14:sldId id="290"/>
            <p14:sldId id="29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07T19:44:03.604"/>
    </inkml:context>
    <inkml:brush xml:id="br0">
      <inkml:brushProperty name="width" value="0.05" units="cm"/>
      <inkml:brushProperty name="height" value="0.05" units="cm"/>
      <inkml:brushProperty name="color" value="#E71224"/>
      <inkml:brushProperty name="ignorePressure" value="1"/>
    </inkml:brush>
  </inkml:definitions>
  <inkml:trace contextRef="#ctx0" brushRef="#br0">210 3242,'0'-909,"0"898,-1-1,1 0,-2 1,-1-1,1 0,-1 1,-1 0,-2-8,1 8,2-1,0 0,0 0,2 0,-1 0,1-7,2-76,1 42,-2-379,-2 407,-1 1,0-1,-6-19,-4-34,6-10,5-75,2 162,-1-13,0 0,-1 0,0 0,-2 1,-3-13,1 10,2-1,0 0,0-11,-1-67,7-59,0 35,-3 31,-1 8,5-22,-2 97,-1 1,1 0,0 0,0-1,0 1,0 0,1 0,-1 0,2 0,-1 1,0-2,1 2,-1-1,1 1,-1 0,2 0,-1 0,0 0,1 1,0-3,5 0,-1 1,1-1,1 2,0-2,-1 3,1-2,-1 3,4-2,153-33,-76 24,48-9,-116 16,11-1,29-11,-32 7,1 1,1 2,-1 1,1 1,-1 2,5 1,195 4,73-3,-204-9,-50 4,19 3,423 3,-483 1,-1 0,1 0,0 0,1 2,-2-1,1 1,0 0,-1 1,0 0,1 0,-2 0,2 2,-1-1,40 23,-1 3,24 21,-58-43,1 0,1-2,0 1,-1-1,2-1,1 0,37 14,-50-17,0-1,0 1,0-1,0 1,0 0,-1 1,1-1,-1 0,0 1,0 0,0-1,0 2,-1-1,1 0,-2 0,2 1,-2 0,1-1,-1 1,1 0,1 14,0 0,-1 0,0 1,-2 10,0 12,16 118,1 57,-13-115,4 0,4 0,6 3,-4-26,-3 2,-4-1,-4 1,-3 2,0-81,-1 57,3-2,1 1,6 18,3 15,-5 2,-3 0,-6 28,4 82,11-48,-8-110,4 21,-5-47,-1 1,-1 0,0 0,-2 0,0 0,-1 0,-2 8,2-24,0 0,0 0,0-1,0 1,-1-1,1 1,-1-1,-1 0,2 1,-2-1,1 0,-1 0,1 0,-1-1,1 1,-2-1,2 1,-1-1,-2 0,-1 2,-2-1,1 0,-1-1,1 1,-1-2,1 1,-1-1,-6 0,2 1,1 1,-1 0,0 1,0 1,2-1,-1 2,0 0,-1 1,-4 2,-2-1,-15 6,11-7,0-2,0 0,-1-2,1 0,-6-2,-117-2,67-2,-663 3,713-1,0-3,0 0,0-2,-21-7,16 4,1 2,-1 1,-7 1,-124 2,103 4,0-3,-52-8,97 6,1 0,0 0,-6-4,10 3,-2 1,1 1,-13-3,20 6,0 0,-1-1,1 1,0 1,0-1,0 0,0 1,0 1,0 0,0-1,-5 3,-13 8,0 0,0 3,1 0,6-3,-2-1,1-1,-1 0,0-1,-16 4,13-7,0-1,-1-2,0 0,-21 0,-15-3,-14-4,69 4,1 0,-1-1,1 1,-1-1,1 0,-1 0,1 1,-1-1,1 0,0 0,0-1,0 1,-1 0,2-1,-2 0,1 1,1-2,-1 1,0 1,1-2,-1 2,1-2,0 1,0 0,-1-1,1 1,0-1,1 1,-1 0,0-3,-1-8,1 0,0 1,1 0,0-1,1-11,-1 17,2-14</inkml:trace>
  <inkml:trace contextRef="#ctx0" brushRef="#br0" timeOffset="3803.75">174 2238,'0'13,"-1"0,-1 0,0-1,0 0,-1 1,0-1,-1 0,0 0,-1 0,-1-1,0 0,-1 0,1 2,-2 0,0-1,-1 0,1 0,-2-1,0-1,0 1,-6 3,16-14,-1 0,1 0,0 1,0-1,0 0,-1 1,1-1,-1 0,1 1,-1-1,1 0,-1 0,1 0,-1 1,1-1,0 0,0 0,-1 0,1 0,-1 0,1 0,-1 0,1 0,-1 0,1 0,-1 0,1 0,0-1,-1 1,1 0,-1 0,1 0,0-1,-1 1,1 0,-1-1,1 1,-1 0,1-1,0 1,0 0,0 0,0 0,-1-1,1 1,0-1,0 1,-1-1,1 1,0-1,0 1,0-1,0 1,0-1,0 1,-1-3,1 0,0 2,0-2,0 1,1-1,-1 1,0 0,1-1,0 1,-1-1,10-16,0 0,0 1,6-6,5-7,-15 22,1-1,-1 2,2-1,-1 2,2-1,2-2,-10 9,0 1,0-1,0 1,0 0,0 0,0-1,0 1,1 0,-2 0,1 0,0 0,1 0,-1 0,-1 1,1-1,0 0,1 0,-1 1,-1-1,1 1,0 0,0-1,0 1,0-1,-1 0,1 1,1 0,26 25,-18-17,13 9,-11-10,-2 2,0-2,9 12,6 7,-13-17</inkml:trace>
  <inkml:trace contextRef="#ctx0" brushRef="#br0" timeOffset="8908.62">155 3204,'-6'0,"0"0,-1 1,1 0,0 0,-1-1,1 2,0 0,-1 0,2 0,-4 2,7-2,-1 0,0-1,0 1,2 1,-2-2,1 2,0-1,0 1,0 0,0-1,1 1,-1-1,0 2,1-2,1 2,-2-2,1 2,0-2,0 1,1 1,0-2,0 3,0-4,-1 1,1 0,0-1,-1 1,1 0,0 0,1-1,-1 1,0 0,0 0,1 0,-1 0,0-1,1 1,0-1,0 1,0-1,0 1,-1 0,1-2,0 2,1 0,-1-1,0 0,0 0,1 0,-1 1,0-1,1 0,0-1,-1 1,1 0,0-1,-1 1,1 0,0-1,0 1,2-1,0 0,1 0,-1 0,0 0,0 0,0-1,0 0,1 0,-2-1,1 2,0-2,0 0,0 0,-1 0,2-2,0 1,0-1,0 0,-1-2,1 1,0 0,-1 0,1-2,-4 6,0-1,0 1,0 0,0 0,-1 0,1-1,-1 1,1 0,-1 0,1-1,-1 1,1-1,-1 1,0 0,0-1,1 0,-1 2,0-2,-1 0,1 1,0 0,0-1,-1 1,1-1,-1 1,1 0,-1-1,1 1,-1 0,0 0,1 0,-1-1,-1 1,2 1,-1-2,-1 1,1 0,5 4,9 2,-9-5,0 0,0 0,1 0,0-1,-1 0,0 0,0 0,0 0,4-2,-7 2,0 1,-1 0,2-1,-1 1,0 0,0 0,-1-1,1 0,0 1,0-1,0 0,0 0,-1 1,1-1,0 0,0 0,-1 0,1 0,0 0,-1 1,0-1,0 0,1-1,-1 1,1 0,-1 1,0-2,0 1,0 0,0 0,0 0,0 0,0 0,0-1,0 1,0 1,-1-1,1-1,-1 1,1-1,-1 1,-1-2,0 2,1-1,-1 0,0 0,0 1,0-1,0 0,0 1,0 0,-1 0,1 0,0 0,-1 0,1 1,-1-1,1 0,-1 1,1-1,-1 1,1 0,-1 0,-2 0,0 0,0 0,0 0,0 1,0 0,0 0,0-1,1 2,-1 0,-2 0,5-1,0 0,0 0,0 0,0 0,1 0,-1 1,0-1,1 1,0-2,-1 2,1 0,0-1,-1 1,1 0,0 0,0-1,0 2,0-1,1-1,-1 2,0-2,1 1,0 1,0-2,-1 2,1-1,0 0,0 2,1-2,-1 1,1-1,0 1,1-1,-1 0,0 1,0-1,1 0,-1 0,1 0,0 0,-1 0,2 0,-1 0,-1-1,2 0,-1 1,0-1,0 1,1-2,-1 1,3 1,0 0,2 1,0-1,-1-1,1 0,0 0,-1 0,2-1,-5 1,-2-1,1 0,0 0,-1-1,1 1,0 0,0-1,0 1,-1-1,1 0,0 1,-1 0,1-1,-1 0,1-1,-1 1,1 0,-1 1,0-2,0 1,1-1,-1 1,0 0,0-1,0 0,0 1,0-1,0-1,-1 2,0-1,1 0,-1 1,0-1,0 1,0-1,0 1,0-1,-1 0,1 1,0-1,0 1,-1-1,1 1,-1-1,0 1,0-1,0 1,1 0,-1-1,0 1,-1 0,1 0,1 0,-2-1,1 1,-1 1,1-1,-8-5,1 0,0 1,-2 0,0 0,-3-1,-9-11,18 15,1-1,0 1,-1-1,0 1,1 0,-1-1,-1 2,1 0,1-1,-1 1,-1 0,4 1,0 0,0 0,-1 1,2-1,-1 0,0 0,0 0,0 0,0 1,1-1,-1 1,0 0,0-1,1 1,-1 0,0-1,1 0,-1 1,1 0,-1 0,0 0,1 0,-1 0,1-1,-1 1,1 0,0 0,0 0,0 0,0 0,0-1,0 1,-1 0,1 1,-2 38,3-34,-1-1,0-1,0 1,1-1,0 1,-1 0,2 0,0-1,-1 0,1 0,0 1,1 1,-2-5,0 1,0-1,0 1,0-2,1 2,-1-1,0 1,0-1,1-1,0 1,-1 0,0 0,1 0,-1 0,1 0,0-1,-1 0,1 0,0 1,-1-1,1 0,1 0,-2 0,1 0,0 0,-1 0,1-1,0 1,-1 0,1 0,0-1,-1 0,2 0,-1-1,0 1,0-1,1 0,-1 0,0 1,0-1,-1 0,1 0,0-1,-1 1,1 0,0-1,-1 1,0-1,0 1,0-1,0 0,0 0,-1 1,0-1,1 0,-1 0,0 1,0-3,1 1,-1 0,0 1,0-2,-1 2,1 0,-1-2,1 2,-1 0,0-1,0 0,-1 0,1 1,-1 0,0 0,1 0,-2-1,2 2,-4-4,3 4,-1 1,2 0,-2-1,1 1,-1 0,1 0,0 1,0-1,-1 0,1 1,-2-1,2 1,-1 0,1-1,-1 2,1-1,-1 0,1 1,-1-1,1 1,-1 0,1-1,-1 1,1 0,0 0,-1 1,1-1,0 0,0 1,0 0,0-1,0 1,0 0,1 0,-1 0,-1 1,-4 12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5-07T19:46:08.849"/>
    </inkml:context>
    <inkml:brush xml:id="br0">
      <inkml:brushProperty name="width" value="0.05" units="cm"/>
      <inkml:brushProperty name="height" value="0.05" units="cm"/>
      <inkml:brushProperty name="color" value="#0070C0"/>
      <inkml:brushProperty name="ignorePressure" value="1"/>
    </inkml:brush>
  </inkml:definitions>
  <inkml:trace contextRef="#ctx0" brushRef="#br0">93 1174,'0'-10,"-1"0,-1 0,0 0,-1-3,-5-30,0-115,9-83,1 74,0 136,2 1,-1-1,9-22,2-18,-12 57,2 2,0-2,1 2,-1-1,2 0,0 2,0-1,2 0,-1 1,1 0,0 1,1-1,1 2,-1-1,3 0,-9 8,7-7,1 1,0 0,0 1,1 1,0-1,0 1,5 0,10-2,0 1,0 3,2 0,21 0,114 5,-62 1,37-4,158 4,-209 8,-46-4,40 0,327-7,-394 2,0 1,-1 1,1-1,-1 2,1 0,0 2,42 10,0-5,0-2,17-2,-62-6,1 1,-1 1,0 1,-1 0,1 0,0 0,-1 2,0 0,3 2,3 3,0 1,-1 0,-1 1,0 0,7 10,-10-7,-2-1,0 1,0 1,-1 0,0 0,1 10,17 33,0-7,5 11,13 14,-39-68,-2 0,1 1,-1-1,0 1,-1-1,0 1,-1 0,0 1,1 10,-1 17,-2 0,-3 9,1 12,2-40,-1 46,4 14,-1-57,1 0,1 0,1-1,1-1,4 11,-2-8,-1 0,-1 1,-1 0,-1 0,0 16,-4-30,1 1,0-1,2 0,0 0,0 0,1 1,-1-2,2 1,0-1,0 1,4 3,9 14,-2 0,-1 1,-1 0,-2 2,-1-1,-2 2,0-1,-3 1,1 0,-3 0,-1 1,-2 0,-1-1,-1 1,-4 16,-4-10,0 1,-3-1,-4 3,-11 42,2-11,10-30,-6 37,-15 111,18-83,0-31,11-56,2 0,1 0,1 1,0-1,1 3,4 43,9 50,-5-62,-2 2,-2 46,-2-100,-1 0,1 1,-1 0,1-1,-1 1,0-2,0 2,0-1,-1 0,1 1,-1-1,0-1,0 1,1 0,-1 0,-1 0,1-1,-1 1,1-1,-2 1,-1 0,0-1,2 1,-2-1,-1 0,2-1,-1 1,0-1,0 0,0-1,0 0,0 0,-5 0,-10 0,0-3,-1-1,1 0,1-2,-1 1,-7-6,-11-3,-21-9,-1 3,-20-3,-22-6,65 16,-2 3,-20-4,-142-9,65 7,1 2,-61-9,128 17,1 2,-2 3,-38 6,45 0,-54 11,51 3,49-13,0-1,0-1,-1 0,-8-1,-56 1,-44-6,26 0,85 2,0 0,0-1,0 0,0-1,1-1,-1-1,1 0,-8-3,15 4,-2-1,2-1,-1 1,1 0,0-1,-1-1,2 1,-1 0,1-2,0 1,0 0,1-1,0 0,-1 1,-1-9,-1-2,0-1,2 0,0-1,1 1,1-1,1 0,-1-8,1-39,5-33,0 12,-5-55,5-131,-1 247,2 2,2-1,-1 0,5-3,-2-3,1 0,-2-9,3-67,-5-1,-8-99,1 39,3 29,1 0,-5-7,0 125,0 0,-1 0,-1 0,0 0,-2 1,-7-16,6 20</inkml:trace>
  <inkml:trace contextRef="#ctx0" brushRef="#br0" timeOffset="8369.11">2683 3487,'-7'1,"-1"-1,1 1,-1 0,1 1,-1 0,1-1,0 2,-5 2,10-4,1-1,0 1,-1 0,0 0,1 0,-1 0,0 0,1 1,-1-1,1 0,0 0,0 0,0 1,0-1,0 1,0 0,0-1,0 1,0 0,0 0,1 0,-1-1,1 0,-1 1,1 0,0 0,0 0,0 0,0 0,0 0,0 0,0 0,1 0,-1-1,1 1,-1 0,1-1,0 1,-1-1,1 0,-1 0,0 0,1 0,-1 0,1 0,-1 0,1 0,-1 0,1-1,0 1,-1 0,0-1,1 0,0 1,0 0,0-1,0 1,0-1,0 1,-1-1,1 0,0 1,0-1,0 0,1 0,-1 1,0-1,-1 0,1 0,0 0,0 0,0-1,0 1,0-1,0 1,-1-1,1 0,0 1,0-1,-1 0,1 1,0 0,-1-1,1 0,-1 0,1 0,-1 0,0 0,1 0,-1 0,0 0,0 0,0 0,0 0,0 0,0 0,0 0,0 0,0 0,0 0,0 0,0 0,0 1,0-1,-1 0,0 0,1-3,-1 1,0 0,0 0,0 0,-1 1,1-1,-1 0,0 0,1 0,0 0,-2 1,1 0,0 0,0 0,-3-2,4 3,0 0,-1 1,1-1,-1 1,1-1,-1 1,1 0,-1-1,1 1,-1 0,1 0,0 0,-1 1,1-1,-1 0,1 0,-1 1,1-1,-1 1,1 0,0-1,0 1,-1 0,1 0,0 0,0 0,-1 0,1 0,0 0,0 0,0-1,0 1,0 1,0 0,-1 1,-1 1,0-1,1 1,-1-1,1 1,1 1,-1-1,0 0,1 0,0 0,-1 1,2-1,-1 3,1-8,0 1,0 0,0 0,1 0,-1-1,0 1,0 0,0 0,1 0,-1 0,0 0,0 0,1 0,-1 0,0 0,1 0,-1 0,0 0,0 0,1 0,-1 0,0 0,0 0,1 0,-1 0,0 0,0 0,1 0,-1 0,0 0,0 0,1 1,-1-1,0 0,0 0,0 0,1 0,-1 1,0-1,0 0,0 0,0 1,0-1,1 0,-1 0,0 1,0-1,0 0,0 0,0 1,0-1,0 0,0 0,0 1,0-1,0 0,13-20,-10 7,1-1,-1 1,0 0,0-11,-2 18,-1 0,0 0,0-1,0 1,-1 0,0 0,0-1,0 2,-1-1,0-1,-1 0,3 6,-1 0,1 0,-1 0,1 0,0 0,-1 0,0 0,1 0,0 0,-1 0,1 0,-1 0,0 1,0-1,0 0,0 1,1-1,-1 1,0 0,0-1,0 1,0 0,-1-1,1 1,0 0,1-1,-1 1,0 0,0 0,0 0,0 0,0 0,-1 0,1 0,0 1,0-1,-1 1,0 0,1-1,0 2,-1 0,0-1,1 1,-1 0,1 0,0 0,-1 0,1 0,0 0,1-1,-1 1,1 0,-1 1,0-1,1 2,-2 1,1 0,0 0,0 0,0 0,1 0,0 0,0 0,0 1,1-2,0 1,0 1,0-1,0-1,1 1,0 0,-1 0,1-1,2 3,-3-7,-1 1,1-1,-1 1,0-1,1 1,-1-1,1 1,-1-1,1 0,0 1,-1-1,1 0,-1 0,1 1,-1-1,0 0,1 0,0 0,-1 0,1 0,-1 0,1 0,0 0,-1 0,1 0,0 0,-1 0,1 0,0 0,-1 0,1-1,-1 1,1 0,0-1,-1 1,1 0,-1-1,1 1,-1-1,1 1,-1-1,0 1,0-1,0 1,1-1,-1 1,0-1,1 1,-1-1,0 0,14-30,10-51,-35 130,10-34,-1-2,2 1,-1-1,2 10,-1-22,0 0,0 0,0 0,0-1,0 1,1 0,-1 0,0 0,0 0,0-1,0 1,0 0,0 0,1 0,-1 0,0 0,0 0,0 0,0-1,0 1,1 0,-1 0,0 0,0 0,0 0,1 0,-1 0,0 0,0 0,0 0,0 0,0 0,0 0,0 0,0 0,0 0,1 0,-1 0,0 0,0 0,0 0,0 0,1 1,-1-1,0 0,0 0,0 0,0 0,1 0,-1 0,0 1,0-1,0 0,0 0,0 0,0 0,0 1,0-1,1 0,-1 0,0 0,0 0,0 1,0-1,0 0,0 0,0 0,0 1,11-16,-11 13,4-5,1-1,-2 1,0-1,3-7,-1-4</inkml:trace>
  <inkml:trace contextRef="#ctx0" brushRef="#br0" timeOffset="13975.93">1911 3126,'-2'1,"0"-1,0 1,-1-1,1 1,1 0,-1 0,0 0,0-1,0 1,0 1,0-1,0 0,2 1,-3 0,-24 27,17-18,0-1,0-2,-1 1,-10 6,-16 12,37-27,-1 1,0-1,1 1,-1-1,0 0,1 1,-1-1,1 1,-1 0,1-1,0 1,0 0,0 0,-1-1,1 1,0 0,0 0,-1 0,1 0,0-1,0 1,0 0,0 0,0 0,0 0,0-1,0 1,1 0,-1 0,0 0,0-1,1 0,-1 1,0 0,0 0,0-1,1 1,-1 0,1-1,-1 1,1 0,0-1,-1 1,1-1,0 1,0-1,6 6,-1-1,2-2,-2 2,9 2,8 5,-19-6,1 0,-1-1,0 2,-1-1,0 0,0 1,0 0,0-1,-2 1,1 0,0 3,7 19,0-4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0F1BD-AB3B-47BE-B9E8-C0DD1E4FFCC8}" type="datetimeFigureOut">
              <a:rPr lang="en-US" smtClean="0"/>
              <a:t>1/11/2026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9FE27-3767-4F3B-88B1-EE6E84B2CFA2}" type="slidenum">
              <a:rPr lang="en-US" smtClean="0"/>
              <a:t>‹#›</a:t>
            </a:fld>
            <a:endParaRPr lang="en-US"/>
          </a:p>
        </p:txBody>
      </p:sp>
    </p:spTree>
    <p:extLst>
      <p:ext uri="{BB962C8B-B14F-4D97-AF65-F5344CB8AC3E}">
        <p14:creationId xmlns:p14="http://schemas.microsoft.com/office/powerpoint/2010/main" val="167305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840E4-B47B-49D3-900F-B435F90DB9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FE1E96-600C-4CA0-958F-9A014B4BF8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89F4C4-70F4-4461-81D6-819C1CE47931}"/>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D7124E7B-D34C-40E5-805F-38D097FA32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3E0842-386D-4C34-82E0-F2203AA065FF}"/>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602147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5A172-05F1-4616-9BBD-9F50D0AC2A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A692E4-DEF8-4F46-9ABB-6B5DDFCDC2C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B6439D-D4E9-4119-913F-95BA50D00FB2}"/>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9B5DB167-2C78-4C85-AAFE-3AE3BA3A1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F1EBED-2621-4DE9-8D94-26BE11A56E6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344836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B49346-86EC-4B27-8ED6-5F44D7EDFE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9F6D65-766A-4819-A097-B0538F502FB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092F3C-4DA5-430B-B389-945BEB21033D}"/>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818F53FA-5657-4B9A-B8C2-95B46A16C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4730BE-FBAB-4B9D-AA41-59F9990DB14B}"/>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2915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EEAE6-3DF1-4ABF-9CCF-2D91D79B2D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8A6D55-A67F-4496-89A5-8E9610635AE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25BEF4-BCFD-442D-A52D-ADE40AC9A13D}"/>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B9A94EE2-D301-46FD-A6D3-323BCAB37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366DA-EA7C-4590-888C-2F1427F35C92}"/>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029584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80CBF-0AED-44EF-BFA1-D1F719A68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C110BC-9B41-45A6-B896-9F6F358D62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46B5DFE-8428-4619-8404-4691A2B0AA6B}"/>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D16E883A-DB1A-472F-B0F4-EBB7EC45ED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550E13-6F28-4210-BE16-75B734DC8E33}"/>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839743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47EF-3341-4F5D-8D7D-95881031F4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1B08E-9A5F-4DA9-B3C1-EFE921507EC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BB02EF-0EFF-444C-89E6-E1A3340F8D4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8E361F-6497-4138-A4C4-1FFE05DE722D}"/>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6" name="Footer Placeholder 5">
            <a:extLst>
              <a:ext uri="{FF2B5EF4-FFF2-40B4-BE49-F238E27FC236}">
                <a16:creationId xmlns:a16="http://schemas.microsoft.com/office/drawing/2014/main" id="{3A9F418F-C07A-4262-BD14-906FC6CDA6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9635E5-68AD-42A6-A321-421A5FACE756}"/>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3606006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C54F9-3F35-4C2D-8297-8320DE8A4B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D8FD90-AFB3-4D27-9E56-730DC2DF3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8C9785F-F0DA-4A21-9D28-18FC271D7EC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5E9718-6880-47AA-BEDA-06A1664BFE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696334-8D2D-4ACE-B61F-D0CF23894B1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D0FF02-E54D-40BB-A258-36E5625B2FA1}"/>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8" name="Footer Placeholder 7">
            <a:extLst>
              <a:ext uri="{FF2B5EF4-FFF2-40B4-BE49-F238E27FC236}">
                <a16:creationId xmlns:a16="http://schemas.microsoft.com/office/drawing/2014/main" id="{F9BC6A5E-BAF2-43CB-82AC-96267F9E370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F38D8C-703A-4473-A6CA-46D884C26E1C}"/>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884429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EE235-6D65-4F50-BBC3-034FD65CF8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88E81F3-735A-4149-8D99-AA2D4682619C}"/>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4" name="Footer Placeholder 3">
            <a:extLst>
              <a:ext uri="{FF2B5EF4-FFF2-40B4-BE49-F238E27FC236}">
                <a16:creationId xmlns:a16="http://schemas.microsoft.com/office/drawing/2014/main" id="{BCA52314-47F1-4FE1-BF53-9618495C72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0CA49F-E8EB-436D-947A-AFE9C07A7E6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890119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318C18-276D-4C47-B02B-B0F160F18787}"/>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3" name="Footer Placeholder 2">
            <a:extLst>
              <a:ext uri="{FF2B5EF4-FFF2-40B4-BE49-F238E27FC236}">
                <a16:creationId xmlns:a16="http://schemas.microsoft.com/office/drawing/2014/main" id="{AA04FD03-1B07-4FFF-AA0D-2EB139E1483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1D84167-9D93-4A0B-B0F4-29BEC1FFCFF9}"/>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768616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91C6F-2510-46D6-BFCD-45FE06055D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59E56-8A0E-4E63-94CE-9BDC9A6637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3A516D-C3A7-4146-9051-E1A4AAA67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2E25281-B8E3-45DA-A07A-F4E464599CB5}"/>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6" name="Footer Placeholder 5">
            <a:extLst>
              <a:ext uri="{FF2B5EF4-FFF2-40B4-BE49-F238E27FC236}">
                <a16:creationId xmlns:a16="http://schemas.microsoft.com/office/drawing/2014/main" id="{E75CEB4C-3400-4B0C-99C4-7A3CD12B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BD782D-B207-4B6B-B306-F4E28B09469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24566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97368-6CDB-450E-BFC0-E6E2749482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622AF8-88C2-41D8-917E-5C6720D80F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AA8A68-6A53-456D-8A20-4209DEF31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6FFFF14-6960-40FB-8F81-CC9141BAD8CD}"/>
              </a:ext>
            </a:extLst>
          </p:cNvPr>
          <p:cNvSpPr>
            <a:spLocks noGrp="1"/>
          </p:cNvSpPr>
          <p:nvPr>
            <p:ph type="dt" sz="half" idx="10"/>
          </p:nvPr>
        </p:nvSpPr>
        <p:spPr/>
        <p:txBody>
          <a:bodyPr/>
          <a:lstStyle/>
          <a:p>
            <a:fld id="{9C4334CE-55EA-410A-B595-CF14BC3A5021}" type="datetimeFigureOut">
              <a:rPr lang="en-US" smtClean="0"/>
              <a:t>1/11/2026</a:t>
            </a:fld>
            <a:endParaRPr lang="en-US"/>
          </a:p>
        </p:txBody>
      </p:sp>
      <p:sp>
        <p:nvSpPr>
          <p:cNvPr id="6" name="Footer Placeholder 5">
            <a:extLst>
              <a:ext uri="{FF2B5EF4-FFF2-40B4-BE49-F238E27FC236}">
                <a16:creationId xmlns:a16="http://schemas.microsoft.com/office/drawing/2014/main" id="{A4481A61-0B64-48F8-B38E-49CCCD594F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00B5C9-D2C8-4BDD-9960-4BCF6F3ECB54}"/>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72314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42C2DE-FC0A-42FB-9AB6-D4908A797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477CE8-01BB-494A-9E2B-B22251BEC5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32F1E-08E6-4426-BE1F-1836D030FB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4334CE-55EA-410A-B595-CF14BC3A5021}" type="datetimeFigureOut">
              <a:rPr lang="en-US" smtClean="0"/>
              <a:t>1/11/2026</a:t>
            </a:fld>
            <a:endParaRPr lang="en-US"/>
          </a:p>
        </p:txBody>
      </p:sp>
      <p:sp>
        <p:nvSpPr>
          <p:cNvPr id="5" name="Footer Placeholder 4">
            <a:extLst>
              <a:ext uri="{FF2B5EF4-FFF2-40B4-BE49-F238E27FC236}">
                <a16:creationId xmlns:a16="http://schemas.microsoft.com/office/drawing/2014/main" id="{3E51CFFD-C04C-407A-A332-06F2F577B7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4F6D4A9-3F92-4C69-94B5-41A6FCCD38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2D84B-CA9C-4164-9763-D2A36E831557}" type="slidenum">
              <a:rPr lang="en-US" smtClean="0"/>
              <a:t>‹#›</a:t>
            </a:fld>
            <a:endParaRPr lang="en-US"/>
          </a:p>
        </p:txBody>
      </p:sp>
    </p:spTree>
    <p:extLst>
      <p:ext uri="{BB962C8B-B14F-4D97-AF65-F5344CB8AC3E}">
        <p14:creationId xmlns:p14="http://schemas.microsoft.com/office/powerpoint/2010/main" val="1753112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1.x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oleObject" Target="../embeddings/oleObject51.bin"/><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55.bin"/><Relationship Id="rId13" Type="http://schemas.openxmlformats.org/officeDocument/2006/relationships/image" Target="../media/image56.wmf"/><Relationship Id="rId3" Type="http://schemas.openxmlformats.org/officeDocument/2006/relationships/image" Target="../media/image51.wmf"/><Relationship Id="rId7" Type="http://schemas.openxmlformats.org/officeDocument/2006/relationships/image" Target="../media/image53.wmf"/><Relationship Id="rId12" Type="http://schemas.openxmlformats.org/officeDocument/2006/relationships/oleObject" Target="../embeddings/oleObject57.bin"/><Relationship Id="rId2" Type="http://schemas.openxmlformats.org/officeDocument/2006/relationships/oleObject" Target="../embeddings/oleObject52.bin"/><Relationship Id="rId1" Type="http://schemas.openxmlformats.org/officeDocument/2006/relationships/slideLayout" Target="../slideLayouts/slideLayout7.xml"/><Relationship Id="rId6" Type="http://schemas.openxmlformats.org/officeDocument/2006/relationships/oleObject" Target="../embeddings/oleObject54.bin"/><Relationship Id="rId11" Type="http://schemas.openxmlformats.org/officeDocument/2006/relationships/image" Target="../media/image55.wmf"/><Relationship Id="rId5" Type="http://schemas.openxmlformats.org/officeDocument/2006/relationships/image" Target="../media/image52.wmf"/><Relationship Id="rId15" Type="http://schemas.openxmlformats.org/officeDocument/2006/relationships/image" Target="../media/image57.wmf"/><Relationship Id="rId10" Type="http://schemas.openxmlformats.org/officeDocument/2006/relationships/oleObject" Target="../embeddings/oleObject56.bin"/><Relationship Id="rId4" Type="http://schemas.openxmlformats.org/officeDocument/2006/relationships/oleObject" Target="../embeddings/oleObject53.bin"/><Relationship Id="rId9" Type="http://schemas.openxmlformats.org/officeDocument/2006/relationships/image" Target="../media/image54.wmf"/><Relationship Id="rId14" Type="http://schemas.openxmlformats.org/officeDocument/2006/relationships/oleObject" Target="../embeddings/oleObject58.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2.bin"/><Relationship Id="rId13" Type="http://schemas.openxmlformats.org/officeDocument/2006/relationships/image" Target="../media/image63.wmf"/><Relationship Id="rId18" Type="http://schemas.openxmlformats.org/officeDocument/2006/relationships/oleObject" Target="../embeddings/oleObject67.bin"/><Relationship Id="rId3" Type="http://schemas.openxmlformats.org/officeDocument/2006/relationships/image" Target="../media/image58.wmf"/><Relationship Id="rId21" Type="http://schemas.openxmlformats.org/officeDocument/2006/relationships/image" Target="../media/image67.wmf"/><Relationship Id="rId7" Type="http://schemas.openxmlformats.org/officeDocument/2006/relationships/image" Target="../media/image60.wmf"/><Relationship Id="rId12" Type="http://schemas.openxmlformats.org/officeDocument/2006/relationships/oleObject" Target="../embeddings/oleObject64.bin"/><Relationship Id="rId17" Type="http://schemas.openxmlformats.org/officeDocument/2006/relationships/image" Target="../media/image65.wmf"/><Relationship Id="rId2" Type="http://schemas.openxmlformats.org/officeDocument/2006/relationships/oleObject" Target="../embeddings/oleObject59.bin"/><Relationship Id="rId16" Type="http://schemas.openxmlformats.org/officeDocument/2006/relationships/oleObject" Target="../embeddings/oleObject66.bin"/><Relationship Id="rId20"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61.bin"/><Relationship Id="rId11" Type="http://schemas.openxmlformats.org/officeDocument/2006/relationships/image" Target="../media/image62.wmf"/><Relationship Id="rId5" Type="http://schemas.openxmlformats.org/officeDocument/2006/relationships/image" Target="../media/image59.wmf"/><Relationship Id="rId15" Type="http://schemas.openxmlformats.org/officeDocument/2006/relationships/image" Target="../media/image64.wmf"/><Relationship Id="rId23" Type="http://schemas.openxmlformats.org/officeDocument/2006/relationships/image" Target="../media/image68.wmf"/><Relationship Id="rId10" Type="http://schemas.openxmlformats.org/officeDocument/2006/relationships/oleObject" Target="../embeddings/oleObject63.bin"/><Relationship Id="rId19" Type="http://schemas.openxmlformats.org/officeDocument/2006/relationships/image" Target="../media/image66.wmf"/><Relationship Id="rId4" Type="http://schemas.openxmlformats.org/officeDocument/2006/relationships/oleObject" Target="../embeddings/oleObject60.bin"/><Relationship Id="rId9" Type="http://schemas.openxmlformats.org/officeDocument/2006/relationships/image" Target="../media/image61.wmf"/><Relationship Id="rId14" Type="http://schemas.openxmlformats.org/officeDocument/2006/relationships/oleObject" Target="../embeddings/oleObject65.bin"/><Relationship Id="rId22" Type="http://schemas.openxmlformats.org/officeDocument/2006/relationships/oleObject" Target="../embeddings/oleObject69.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73.bin"/><Relationship Id="rId13" Type="http://schemas.openxmlformats.org/officeDocument/2006/relationships/oleObject" Target="../embeddings/oleObject75.bin"/><Relationship Id="rId18" Type="http://schemas.openxmlformats.org/officeDocument/2006/relationships/image" Target="../media/image77.wmf"/><Relationship Id="rId3" Type="http://schemas.openxmlformats.org/officeDocument/2006/relationships/image" Target="../media/image69.wmf"/><Relationship Id="rId21" Type="http://schemas.openxmlformats.org/officeDocument/2006/relationships/oleObject" Target="../embeddings/oleObject79.bin"/><Relationship Id="rId7" Type="http://schemas.openxmlformats.org/officeDocument/2006/relationships/image" Target="../media/image71.wmf"/><Relationship Id="rId12" Type="http://schemas.openxmlformats.org/officeDocument/2006/relationships/image" Target="../media/image74.png"/><Relationship Id="rId17" Type="http://schemas.openxmlformats.org/officeDocument/2006/relationships/oleObject" Target="../embeddings/oleObject77.bin"/><Relationship Id="rId2" Type="http://schemas.openxmlformats.org/officeDocument/2006/relationships/oleObject" Target="../embeddings/oleObject70.bin"/><Relationship Id="rId16" Type="http://schemas.openxmlformats.org/officeDocument/2006/relationships/image" Target="../media/image76.wmf"/><Relationship Id="rId20" Type="http://schemas.openxmlformats.org/officeDocument/2006/relationships/image" Target="../media/image78.wmf"/><Relationship Id="rId1" Type="http://schemas.openxmlformats.org/officeDocument/2006/relationships/slideLayout" Target="../slideLayouts/slideLayout7.xml"/><Relationship Id="rId6" Type="http://schemas.openxmlformats.org/officeDocument/2006/relationships/oleObject" Target="../embeddings/oleObject72.bin"/><Relationship Id="rId11" Type="http://schemas.openxmlformats.org/officeDocument/2006/relationships/image" Target="../media/image73.wmf"/><Relationship Id="rId5" Type="http://schemas.openxmlformats.org/officeDocument/2006/relationships/image" Target="../media/image70.wmf"/><Relationship Id="rId15" Type="http://schemas.openxmlformats.org/officeDocument/2006/relationships/oleObject" Target="../embeddings/oleObject76.bin"/><Relationship Id="rId10" Type="http://schemas.openxmlformats.org/officeDocument/2006/relationships/oleObject" Target="../embeddings/oleObject74.bin"/><Relationship Id="rId19" Type="http://schemas.openxmlformats.org/officeDocument/2006/relationships/oleObject" Target="../embeddings/oleObject78.bin"/><Relationship Id="rId4" Type="http://schemas.openxmlformats.org/officeDocument/2006/relationships/oleObject" Target="../embeddings/oleObject71.bin"/><Relationship Id="rId9" Type="http://schemas.openxmlformats.org/officeDocument/2006/relationships/image" Target="../media/image72.wmf"/><Relationship Id="rId14" Type="http://schemas.openxmlformats.org/officeDocument/2006/relationships/image" Target="../media/image75.wmf"/><Relationship Id="rId22" Type="http://schemas.openxmlformats.org/officeDocument/2006/relationships/image" Target="../media/image79.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83.bin"/><Relationship Id="rId13" Type="http://schemas.openxmlformats.org/officeDocument/2006/relationships/image" Target="../media/image85.wmf"/><Relationship Id="rId3" Type="http://schemas.openxmlformats.org/officeDocument/2006/relationships/image" Target="../media/image80.wmf"/><Relationship Id="rId7" Type="http://schemas.openxmlformats.org/officeDocument/2006/relationships/image" Target="../media/image82.wmf"/><Relationship Id="rId12" Type="http://schemas.openxmlformats.org/officeDocument/2006/relationships/oleObject" Target="../embeddings/oleObject85.bin"/><Relationship Id="rId2" Type="http://schemas.openxmlformats.org/officeDocument/2006/relationships/oleObject" Target="../embeddings/oleObject80.bin"/><Relationship Id="rId1" Type="http://schemas.openxmlformats.org/officeDocument/2006/relationships/slideLayout" Target="../slideLayouts/slideLayout7.xml"/><Relationship Id="rId6" Type="http://schemas.openxmlformats.org/officeDocument/2006/relationships/oleObject" Target="../embeddings/oleObject82.bin"/><Relationship Id="rId11" Type="http://schemas.openxmlformats.org/officeDocument/2006/relationships/image" Target="../media/image84.wmf"/><Relationship Id="rId5" Type="http://schemas.openxmlformats.org/officeDocument/2006/relationships/image" Target="../media/image81.wmf"/><Relationship Id="rId10" Type="http://schemas.openxmlformats.org/officeDocument/2006/relationships/oleObject" Target="../embeddings/oleObject84.bin"/><Relationship Id="rId4" Type="http://schemas.openxmlformats.org/officeDocument/2006/relationships/oleObject" Target="../embeddings/oleObject81.bin"/><Relationship Id="rId9" Type="http://schemas.openxmlformats.org/officeDocument/2006/relationships/image" Target="../media/image83.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9.bin"/><Relationship Id="rId13" Type="http://schemas.openxmlformats.org/officeDocument/2006/relationships/image" Target="../media/image90.wmf"/><Relationship Id="rId18" Type="http://schemas.openxmlformats.org/officeDocument/2006/relationships/oleObject" Target="../embeddings/oleObject93.bin"/><Relationship Id="rId3" Type="http://schemas.openxmlformats.org/officeDocument/2006/relationships/image" Target="../media/image86.wmf"/><Relationship Id="rId21" Type="http://schemas.openxmlformats.org/officeDocument/2006/relationships/image" Target="../media/image94.wmf"/><Relationship Id="rId7" Type="http://schemas.openxmlformats.org/officeDocument/2006/relationships/image" Target="../media/image88.wmf"/><Relationship Id="rId12" Type="http://schemas.openxmlformats.org/officeDocument/2006/relationships/oleObject" Target="../embeddings/oleObject90.bin"/><Relationship Id="rId17" Type="http://schemas.openxmlformats.org/officeDocument/2006/relationships/image" Target="../media/image92.wmf"/><Relationship Id="rId2" Type="http://schemas.openxmlformats.org/officeDocument/2006/relationships/oleObject" Target="../embeddings/oleObject86.bin"/><Relationship Id="rId16" Type="http://schemas.openxmlformats.org/officeDocument/2006/relationships/oleObject" Target="../embeddings/oleObject92.bin"/><Relationship Id="rId20" Type="http://schemas.openxmlformats.org/officeDocument/2006/relationships/oleObject" Target="../embeddings/oleObject94.bin"/><Relationship Id="rId1" Type="http://schemas.openxmlformats.org/officeDocument/2006/relationships/slideLayout" Target="../slideLayouts/slideLayout7.xml"/><Relationship Id="rId6" Type="http://schemas.openxmlformats.org/officeDocument/2006/relationships/oleObject" Target="../embeddings/oleObject88.bin"/><Relationship Id="rId11" Type="http://schemas.openxmlformats.org/officeDocument/2006/relationships/image" Target="../media/image84.wmf"/><Relationship Id="rId24" Type="http://schemas.openxmlformats.org/officeDocument/2006/relationships/image" Target="../media/image96.wmf"/><Relationship Id="rId5" Type="http://schemas.openxmlformats.org/officeDocument/2006/relationships/image" Target="../media/image87.wmf"/><Relationship Id="rId15" Type="http://schemas.openxmlformats.org/officeDocument/2006/relationships/image" Target="../media/image91.wmf"/><Relationship Id="rId23" Type="http://schemas.openxmlformats.org/officeDocument/2006/relationships/oleObject" Target="../embeddings/oleObject95.bin"/><Relationship Id="rId10" Type="http://schemas.openxmlformats.org/officeDocument/2006/relationships/oleObject" Target="../embeddings/oleObject84.bin"/><Relationship Id="rId19" Type="http://schemas.openxmlformats.org/officeDocument/2006/relationships/image" Target="../media/image93.wmf"/><Relationship Id="rId4" Type="http://schemas.openxmlformats.org/officeDocument/2006/relationships/oleObject" Target="../embeddings/oleObject87.bin"/><Relationship Id="rId9" Type="http://schemas.openxmlformats.org/officeDocument/2006/relationships/image" Target="../media/image89.wmf"/><Relationship Id="rId14" Type="http://schemas.openxmlformats.org/officeDocument/2006/relationships/oleObject" Target="../embeddings/oleObject91.bin"/><Relationship Id="rId22" Type="http://schemas.openxmlformats.org/officeDocument/2006/relationships/image" Target="../media/image95.pn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97.bin"/><Relationship Id="rId13" Type="http://schemas.openxmlformats.org/officeDocument/2006/relationships/image" Target="../media/image100.wmf"/><Relationship Id="rId18" Type="http://schemas.openxmlformats.org/officeDocument/2006/relationships/oleObject" Target="../embeddings/oleObject102.bin"/><Relationship Id="rId3" Type="http://schemas.openxmlformats.org/officeDocument/2006/relationships/image" Target="../media/image84.wmf"/><Relationship Id="rId7" Type="http://schemas.openxmlformats.org/officeDocument/2006/relationships/image" Target="../media/image97.wmf"/><Relationship Id="rId12" Type="http://schemas.openxmlformats.org/officeDocument/2006/relationships/oleObject" Target="../embeddings/oleObject99.bin"/><Relationship Id="rId17" Type="http://schemas.openxmlformats.org/officeDocument/2006/relationships/image" Target="../media/image102.wmf"/><Relationship Id="rId2" Type="http://schemas.openxmlformats.org/officeDocument/2006/relationships/oleObject" Target="../embeddings/oleObject84.bin"/><Relationship Id="rId16" Type="http://schemas.openxmlformats.org/officeDocument/2006/relationships/oleObject" Target="../embeddings/oleObject101.bin"/><Relationship Id="rId1" Type="http://schemas.openxmlformats.org/officeDocument/2006/relationships/slideLayout" Target="../slideLayouts/slideLayout7.xml"/><Relationship Id="rId6" Type="http://schemas.openxmlformats.org/officeDocument/2006/relationships/oleObject" Target="../embeddings/oleObject96.bin"/><Relationship Id="rId11" Type="http://schemas.openxmlformats.org/officeDocument/2006/relationships/image" Target="../media/image99.wmf"/><Relationship Id="rId5" Type="http://schemas.openxmlformats.org/officeDocument/2006/relationships/image" Target="../media/image91.wmf"/><Relationship Id="rId15" Type="http://schemas.openxmlformats.org/officeDocument/2006/relationships/image" Target="../media/image101.wmf"/><Relationship Id="rId10" Type="http://schemas.openxmlformats.org/officeDocument/2006/relationships/oleObject" Target="../embeddings/oleObject98.bin"/><Relationship Id="rId19" Type="http://schemas.openxmlformats.org/officeDocument/2006/relationships/image" Target="../media/image103.wmf"/><Relationship Id="rId4" Type="http://schemas.openxmlformats.org/officeDocument/2006/relationships/oleObject" Target="../embeddings/oleObject91.bin"/><Relationship Id="rId9" Type="http://schemas.openxmlformats.org/officeDocument/2006/relationships/image" Target="../media/image98.wmf"/><Relationship Id="rId14" Type="http://schemas.openxmlformats.org/officeDocument/2006/relationships/oleObject" Target="../embeddings/oleObject100.bin"/></Relationships>
</file>

<file path=ppt/slides/_rels/slide17.x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oleObject" Target="../embeddings/oleObject103.bin"/><Relationship Id="rId1" Type="http://schemas.openxmlformats.org/officeDocument/2006/relationships/slideLayout" Target="../slideLayouts/slideLayout7.xml"/><Relationship Id="rId4" Type="http://schemas.openxmlformats.org/officeDocument/2006/relationships/oleObject" Target="../embeddings/oleObject104.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08.bin"/><Relationship Id="rId3" Type="http://schemas.openxmlformats.org/officeDocument/2006/relationships/image" Target="../media/image105.wmf"/><Relationship Id="rId7" Type="http://schemas.openxmlformats.org/officeDocument/2006/relationships/image" Target="../media/image107.wmf"/><Relationship Id="rId2" Type="http://schemas.openxmlformats.org/officeDocument/2006/relationships/oleObject" Target="../embeddings/oleObject105.bin"/><Relationship Id="rId1" Type="http://schemas.openxmlformats.org/officeDocument/2006/relationships/slideLayout" Target="../slideLayouts/slideLayout7.xml"/><Relationship Id="rId6" Type="http://schemas.openxmlformats.org/officeDocument/2006/relationships/oleObject" Target="../embeddings/oleObject107.bin"/><Relationship Id="rId11" Type="http://schemas.openxmlformats.org/officeDocument/2006/relationships/image" Target="../media/image104.wmf"/><Relationship Id="rId5" Type="http://schemas.openxmlformats.org/officeDocument/2006/relationships/image" Target="../media/image106.wmf"/><Relationship Id="rId10" Type="http://schemas.openxmlformats.org/officeDocument/2006/relationships/oleObject" Target="../embeddings/oleObject104.bin"/><Relationship Id="rId4" Type="http://schemas.openxmlformats.org/officeDocument/2006/relationships/oleObject" Target="../embeddings/oleObject106.bin"/><Relationship Id="rId9" Type="http://schemas.openxmlformats.org/officeDocument/2006/relationships/image" Target="../media/image108.wmf"/></Relationships>
</file>

<file path=ppt/slides/_rels/slide19.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oleObject" Target="../embeddings/oleObject111.bin"/><Relationship Id="rId18" Type="http://schemas.openxmlformats.org/officeDocument/2006/relationships/image" Target="../media/image113.wmf"/><Relationship Id="rId3" Type="http://schemas.openxmlformats.org/officeDocument/2006/relationships/image" Target="../media/image104.wmf"/><Relationship Id="rId12" Type="http://schemas.openxmlformats.org/officeDocument/2006/relationships/image" Target="../media/image110.wmf"/><Relationship Id="rId17" Type="http://schemas.openxmlformats.org/officeDocument/2006/relationships/oleObject" Target="../embeddings/oleObject113.bin"/><Relationship Id="rId2" Type="http://schemas.openxmlformats.org/officeDocument/2006/relationships/oleObject" Target="../embeddings/oleObject104.bin"/><Relationship Id="rId16" Type="http://schemas.openxmlformats.org/officeDocument/2006/relationships/image" Target="../media/image112.wmf"/><Relationship Id="rId1" Type="http://schemas.openxmlformats.org/officeDocument/2006/relationships/slideLayout" Target="../slideLayouts/slideLayout7.xml"/><Relationship Id="rId6" Type="http://schemas.openxmlformats.org/officeDocument/2006/relationships/customXml" Target="../ink/ink1.xml"/><Relationship Id="rId11" Type="http://schemas.openxmlformats.org/officeDocument/2006/relationships/oleObject" Target="../embeddings/oleObject110.bin"/><Relationship Id="rId5" Type="http://schemas.openxmlformats.org/officeDocument/2006/relationships/image" Target="../media/image109.wmf"/><Relationship Id="rId15" Type="http://schemas.openxmlformats.org/officeDocument/2006/relationships/oleObject" Target="../embeddings/oleObject112.bin"/><Relationship Id="rId10" Type="http://schemas.openxmlformats.org/officeDocument/2006/relationships/image" Target="../media/image115.png"/><Relationship Id="rId4" Type="http://schemas.openxmlformats.org/officeDocument/2006/relationships/oleObject" Target="../embeddings/oleObject109.bin"/><Relationship Id="rId9" Type="http://schemas.openxmlformats.org/officeDocument/2006/relationships/customXml" Target="../ink/ink2.xml"/><Relationship Id="rId14" Type="http://schemas.openxmlformats.org/officeDocument/2006/relationships/image" Target="../media/image111.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5.wmf"/><Relationship Id="rId12" Type="http://schemas.openxmlformats.org/officeDocument/2006/relationships/oleObject" Target="../embeddings/oleObject8.bin"/><Relationship Id="rId2" Type="http://schemas.openxmlformats.org/officeDocument/2006/relationships/oleObject" Target="../embeddings/oleObject3.bin"/><Relationship Id="rId1" Type="http://schemas.openxmlformats.org/officeDocument/2006/relationships/slideLayout" Target="../slideLayouts/slideLayout7.xml"/><Relationship Id="rId6" Type="http://schemas.openxmlformats.org/officeDocument/2006/relationships/oleObject" Target="../embeddings/oleObject5.bin"/><Relationship Id="rId11" Type="http://schemas.openxmlformats.org/officeDocument/2006/relationships/image" Target="../media/image7.wmf"/><Relationship Id="rId5" Type="http://schemas.openxmlformats.org/officeDocument/2006/relationships/image" Target="../media/image4.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6.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16.bin"/><Relationship Id="rId13" Type="http://schemas.openxmlformats.org/officeDocument/2006/relationships/image" Target="../media/image118.wmf"/><Relationship Id="rId18" Type="http://schemas.openxmlformats.org/officeDocument/2006/relationships/oleObject" Target="../embeddings/oleObject121.bin"/><Relationship Id="rId26" Type="http://schemas.openxmlformats.org/officeDocument/2006/relationships/image" Target="../media/image125.png"/><Relationship Id="rId3" Type="http://schemas.openxmlformats.org/officeDocument/2006/relationships/image" Target="../media/image104.wmf"/><Relationship Id="rId21" Type="http://schemas.openxmlformats.org/officeDocument/2006/relationships/image" Target="../media/image122.wmf"/><Relationship Id="rId7" Type="http://schemas.openxmlformats.org/officeDocument/2006/relationships/image" Target="../media/image115.wmf"/><Relationship Id="rId12" Type="http://schemas.openxmlformats.org/officeDocument/2006/relationships/oleObject" Target="../embeddings/oleObject118.bin"/><Relationship Id="rId17" Type="http://schemas.openxmlformats.org/officeDocument/2006/relationships/image" Target="../media/image120.wmf"/><Relationship Id="rId25" Type="http://schemas.openxmlformats.org/officeDocument/2006/relationships/image" Target="../media/image124.wmf"/><Relationship Id="rId2" Type="http://schemas.openxmlformats.org/officeDocument/2006/relationships/oleObject" Target="../embeddings/oleObject104.bin"/><Relationship Id="rId16" Type="http://schemas.openxmlformats.org/officeDocument/2006/relationships/oleObject" Target="../embeddings/oleObject120.bin"/><Relationship Id="rId20" Type="http://schemas.openxmlformats.org/officeDocument/2006/relationships/oleObject" Target="../embeddings/oleObject122.bin"/><Relationship Id="rId1" Type="http://schemas.openxmlformats.org/officeDocument/2006/relationships/slideLayout" Target="../slideLayouts/slideLayout7.xml"/><Relationship Id="rId6" Type="http://schemas.openxmlformats.org/officeDocument/2006/relationships/oleObject" Target="../embeddings/oleObject115.bin"/><Relationship Id="rId11" Type="http://schemas.openxmlformats.org/officeDocument/2006/relationships/image" Target="../media/image117.wmf"/><Relationship Id="rId24" Type="http://schemas.openxmlformats.org/officeDocument/2006/relationships/oleObject" Target="../embeddings/oleObject124.bin"/><Relationship Id="rId5" Type="http://schemas.openxmlformats.org/officeDocument/2006/relationships/image" Target="../media/image114.wmf"/><Relationship Id="rId15" Type="http://schemas.openxmlformats.org/officeDocument/2006/relationships/image" Target="../media/image119.wmf"/><Relationship Id="rId23" Type="http://schemas.openxmlformats.org/officeDocument/2006/relationships/image" Target="../media/image123.wmf"/><Relationship Id="rId10" Type="http://schemas.openxmlformats.org/officeDocument/2006/relationships/oleObject" Target="../embeddings/oleObject117.bin"/><Relationship Id="rId19" Type="http://schemas.openxmlformats.org/officeDocument/2006/relationships/image" Target="../media/image121.wmf"/><Relationship Id="rId4" Type="http://schemas.openxmlformats.org/officeDocument/2006/relationships/oleObject" Target="../embeddings/oleObject114.bin"/><Relationship Id="rId9" Type="http://schemas.openxmlformats.org/officeDocument/2006/relationships/image" Target="../media/image116.wmf"/><Relationship Id="rId14" Type="http://schemas.openxmlformats.org/officeDocument/2006/relationships/oleObject" Target="../embeddings/oleObject119.bin"/><Relationship Id="rId22" Type="http://schemas.openxmlformats.org/officeDocument/2006/relationships/oleObject" Target="../embeddings/oleObject123.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28.bin"/><Relationship Id="rId13" Type="http://schemas.openxmlformats.org/officeDocument/2006/relationships/image" Target="../media/image131.wmf"/><Relationship Id="rId18" Type="http://schemas.openxmlformats.org/officeDocument/2006/relationships/oleObject" Target="../embeddings/oleObject133.bin"/><Relationship Id="rId3" Type="http://schemas.openxmlformats.org/officeDocument/2006/relationships/image" Target="../media/image126.wmf"/><Relationship Id="rId21" Type="http://schemas.openxmlformats.org/officeDocument/2006/relationships/image" Target="../media/image135.wmf"/><Relationship Id="rId7" Type="http://schemas.openxmlformats.org/officeDocument/2006/relationships/image" Target="../media/image128.wmf"/><Relationship Id="rId12" Type="http://schemas.openxmlformats.org/officeDocument/2006/relationships/oleObject" Target="../embeddings/oleObject130.bin"/><Relationship Id="rId17" Type="http://schemas.openxmlformats.org/officeDocument/2006/relationships/image" Target="../media/image133.wmf"/><Relationship Id="rId25" Type="http://schemas.openxmlformats.org/officeDocument/2006/relationships/image" Target="../media/image137.wmf"/><Relationship Id="rId2" Type="http://schemas.openxmlformats.org/officeDocument/2006/relationships/oleObject" Target="../embeddings/oleObject125.bin"/><Relationship Id="rId16" Type="http://schemas.openxmlformats.org/officeDocument/2006/relationships/oleObject" Target="../embeddings/oleObject132.bin"/><Relationship Id="rId20" Type="http://schemas.openxmlformats.org/officeDocument/2006/relationships/oleObject" Target="../embeddings/oleObject134.bin"/><Relationship Id="rId1" Type="http://schemas.openxmlformats.org/officeDocument/2006/relationships/slideLayout" Target="../slideLayouts/slideLayout7.xml"/><Relationship Id="rId6" Type="http://schemas.openxmlformats.org/officeDocument/2006/relationships/oleObject" Target="../embeddings/oleObject127.bin"/><Relationship Id="rId11" Type="http://schemas.openxmlformats.org/officeDocument/2006/relationships/image" Target="../media/image130.wmf"/><Relationship Id="rId24" Type="http://schemas.openxmlformats.org/officeDocument/2006/relationships/oleObject" Target="../embeddings/oleObject136.bin"/><Relationship Id="rId5" Type="http://schemas.openxmlformats.org/officeDocument/2006/relationships/image" Target="../media/image127.wmf"/><Relationship Id="rId15" Type="http://schemas.openxmlformats.org/officeDocument/2006/relationships/image" Target="../media/image132.wmf"/><Relationship Id="rId23" Type="http://schemas.openxmlformats.org/officeDocument/2006/relationships/image" Target="../media/image136.wmf"/><Relationship Id="rId10" Type="http://schemas.openxmlformats.org/officeDocument/2006/relationships/oleObject" Target="../embeddings/oleObject129.bin"/><Relationship Id="rId19" Type="http://schemas.openxmlformats.org/officeDocument/2006/relationships/image" Target="../media/image134.wmf"/><Relationship Id="rId4" Type="http://schemas.openxmlformats.org/officeDocument/2006/relationships/oleObject" Target="../embeddings/oleObject126.bin"/><Relationship Id="rId9" Type="http://schemas.openxmlformats.org/officeDocument/2006/relationships/image" Target="../media/image129.wmf"/><Relationship Id="rId14" Type="http://schemas.openxmlformats.org/officeDocument/2006/relationships/oleObject" Target="../embeddings/oleObject131.bin"/><Relationship Id="rId22" Type="http://schemas.openxmlformats.org/officeDocument/2006/relationships/oleObject" Target="../embeddings/oleObject135.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13.wmf"/><Relationship Id="rId3" Type="http://schemas.openxmlformats.org/officeDocument/2006/relationships/image" Target="../media/image3.wmf"/><Relationship Id="rId7" Type="http://schemas.openxmlformats.org/officeDocument/2006/relationships/image" Target="../media/image10.wmf"/><Relationship Id="rId12" Type="http://schemas.openxmlformats.org/officeDocument/2006/relationships/oleObject" Target="../embeddings/oleObject13.bin"/><Relationship Id="rId17" Type="http://schemas.openxmlformats.org/officeDocument/2006/relationships/image" Target="../media/image15.wmf"/><Relationship Id="rId2" Type="http://schemas.openxmlformats.org/officeDocument/2006/relationships/oleObject" Target="../embeddings/oleObject3.bin"/><Relationship Id="rId16" Type="http://schemas.openxmlformats.org/officeDocument/2006/relationships/oleObject" Target="../embeddings/oleObject15.bin"/><Relationship Id="rId1" Type="http://schemas.openxmlformats.org/officeDocument/2006/relationships/slideLayout" Target="../slideLayouts/slideLayout7.xml"/><Relationship Id="rId6" Type="http://schemas.openxmlformats.org/officeDocument/2006/relationships/oleObject" Target="../embeddings/oleObject10.bin"/><Relationship Id="rId11" Type="http://schemas.openxmlformats.org/officeDocument/2006/relationships/image" Target="../media/image12.wmf"/><Relationship Id="rId5" Type="http://schemas.openxmlformats.org/officeDocument/2006/relationships/image" Target="../media/image9.wmf"/><Relationship Id="rId15" Type="http://schemas.openxmlformats.org/officeDocument/2006/relationships/image" Target="../media/image14.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1.wmf"/><Relationship Id="rId14" Type="http://schemas.openxmlformats.org/officeDocument/2006/relationships/oleObject" Target="../embeddings/oleObject14.bin"/></Relationships>
</file>

<file path=ppt/slides/_rels/slide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16.bin"/><Relationship Id="rId1" Type="http://schemas.openxmlformats.org/officeDocument/2006/relationships/slideLayout" Target="../slideLayouts/slideLayout7.xml"/><Relationship Id="rId5" Type="http://schemas.openxmlformats.org/officeDocument/2006/relationships/image" Target="../media/image17.wmf"/><Relationship Id="rId4" Type="http://schemas.openxmlformats.org/officeDocument/2006/relationships/oleObject" Target="../embeddings/oleObject17.bin"/></Relationships>
</file>

<file path=ppt/slides/_rels/slide5.xml.rels><?xml version="1.0" encoding="UTF-8" standalone="yes"?>
<Relationships xmlns="http://schemas.openxmlformats.org/package/2006/relationships"><Relationship Id="rId13" Type="http://schemas.openxmlformats.org/officeDocument/2006/relationships/image" Target="../media/image22.wmf"/><Relationship Id="rId18" Type="http://schemas.openxmlformats.org/officeDocument/2006/relationships/oleObject" Target="../embeddings/oleObject25.bin"/><Relationship Id="rId26" Type="http://schemas.openxmlformats.org/officeDocument/2006/relationships/oleObject" Target="../embeddings/oleObject29.bin"/><Relationship Id="rId3" Type="http://schemas.openxmlformats.org/officeDocument/2006/relationships/image" Target="../media/image3.wmf"/><Relationship Id="rId21" Type="http://schemas.openxmlformats.org/officeDocument/2006/relationships/image" Target="../media/image26.wmf"/><Relationship Id="rId7" Type="http://schemas.openxmlformats.org/officeDocument/2006/relationships/image" Target="../media/image19.wmf"/><Relationship Id="rId12" Type="http://schemas.openxmlformats.org/officeDocument/2006/relationships/oleObject" Target="../embeddings/oleObject22.bin"/><Relationship Id="rId17" Type="http://schemas.openxmlformats.org/officeDocument/2006/relationships/image" Target="../media/image24.wmf"/><Relationship Id="rId25" Type="http://schemas.openxmlformats.org/officeDocument/2006/relationships/image" Target="../media/image28.wmf"/><Relationship Id="rId33" Type="http://schemas.openxmlformats.org/officeDocument/2006/relationships/image" Target="../media/image32.wmf"/><Relationship Id="rId2" Type="http://schemas.openxmlformats.org/officeDocument/2006/relationships/oleObject" Target="../embeddings/oleObject3.bin"/><Relationship Id="rId16" Type="http://schemas.openxmlformats.org/officeDocument/2006/relationships/oleObject" Target="../embeddings/oleObject24.bin"/><Relationship Id="rId20" Type="http://schemas.openxmlformats.org/officeDocument/2006/relationships/oleObject" Target="../embeddings/oleObject26.bin"/><Relationship Id="rId29"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oleObject" Target="../embeddings/oleObject19.bin"/><Relationship Id="rId11" Type="http://schemas.openxmlformats.org/officeDocument/2006/relationships/image" Target="../media/image21.wmf"/><Relationship Id="rId24" Type="http://schemas.openxmlformats.org/officeDocument/2006/relationships/oleObject" Target="../embeddings/oleObject28.bin"/><Relationship Id="rId32" Type="http://schemas.openxmlformats.org/officeDocument/2006/relationships/oleObject" Target="../embeddings/oleObject32.bin"/><Relationship Id="rId5" Type="http://schemas.openxmlformats.org/officeDocument/2006/relationships/image" Target="../media/image18.wmf"/><Relationship Id="rId15" Type="http://schemas.openxmlformats.org/officeDocument/2006/relationships/image" Target="../media/image23.wmf"/><Relationship Id="rId23" Type="http://schemas.openxmlformats.org/officeDocument/2006/relationships/image" Target="../media/image27.wmf"/><Relationship Id="rId28" Type="http://schemas.openxmlformats.org/officeDocument/2006/relationships/oleObject" Target="../embeddings/oleObject30.bin"/><Relationship Id="rId10" Type="http://schemas.openxmlformats.org/officeDocument/2006/relationships/oleObject" Target="../embeddings/oleObject21.bin"/><Relationship Id="rId19" Type="http://schemas.openxmlformats.org/officeDocument/2006/relationships/image" Target="../media/image25.wmf"/><Relationship Id="rId31" Type="http://schemas.openxmlformats.org/officeDocument/2006/relationships/image" Target="../media/image31.wmf"/><Relationship Id="rId4" Type="http://schemas.openxmlformats.org/officeDocument/2006/relationships/oleObject" Target="../embeddings/oleObject18.bin"/><Relationship Id="rId9" Type="http://schemas.openxmlformats.org/officeDocument/2006/relationships/image" Target="../media/image20.wmf"/><Relationship Id="rId14" Type="http://schemas.openxmlformats.org/officeDocument/2006/relationships/oleObject" Target="../embeddings/oleObject23.bin"/><Relationship Id="rId22" Type="http://schemas.openxmlformats.org/officeDocument/2006/relationships/oleObject" Target="../embeddings/oleObject27.bin"/><Relationship Id="rId27" Type="http://schemas.openxmlformats.org/officeDocument/2006/relationships/image" Target="../media/image29.wmf"/><Relationship Id="rId30" Type="http://schemas.openxmlformats.org/officeDocument/2006/relationships/oleObject" Target="../embeddings/oleObject31.bin"/><Relationship Id="rId8" Type="http://schemas.openxmlformats.org/officeDocument/2006/relationships/oleObject" Target="../embeddings/oleObject20.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5.wmf"/><Relationship Id="rId12" Type="http://schemas.openxmlformats.org/officeDocument/2006/relationships/oleObject" Target="../embeddings/oleObject38.bin"/><Relationship Id="rId17" Type="http://schemas.openxmlformats.org/officeDocument/2006/relationships/image" Target="../media/image40.wmf"/><Relationship Id="rId2" Type="http://schemas.openxmlformats.org/officeDocument/2006/relationships/oleObject" Target="../embeddings/oleObject33.bin"/><Relationship Id="rId16" Type="http://schemas.openxmlformats.org/officeDocument/2006/relationships/oleObject" Target="../embeddings/oleObject40.bin"/><Relationship Id="rId1" Type="http://schemas.openxmlformats.org/officeDocument/2006/relationships/slideLayout" Target="../slideLayouts/slideLayout7.xml"/><Relationship Id="rId6" Type="http://schemas.openxmlformats.org/officeDocument/2006/relationships/oleObject" Target="../embeddings/oleObject35.bin"/><Relationship Id="rId11" Type="http://schemas.openxmlformats.org/officeDocument/2006/relationships/image" Target="../media/image37.wmf"/><Relationship Id="rId5" Type="http://schemas.openxmlformats.org/officeDocument/2006/relationships/image" Target="../media/image34.wmf"/><Relationship Id="rId15" Type="http://schemas.openxmlformats.org/officeDocument/2006/relationships/image" Target="../media/image39.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36.wmf"/><Relationship Id="rId14" Type="http://schemas.openxmlformats.org/officeDocument/2006/relationships/oleObject" Target="../embeddings/oleObject39.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image" Target="../media/image45.wmf"/><Relationship Id="rId3" Type="http://schemas.openxmlformats.org/officeDocument/2006/relationships/image" Target="../media/image33.wmf"/><Relationship Id="rId7" Type="http://schemas.openxmlformats.org/officeDocument/2006/relationships/image" Target="../media/image42.wmf"/><Relationship Id="rId12" Type="http://schemas.openxmlformats.org/officeDocument/2006/relationships/oleObject" Target="../embeddings/oleObject45.bin"/><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42.bin"/><Relationship Id="rId11" Type="http://schemas.openxmlformats.org/officeDocument/2006/relationships/image" Target="../media/image44.wmf"/><Relationship Id="rId5" Type="http://schemas.openxmlformats.org/officeDocument/2006/relationships/image" Target="../media/image41.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43.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image" Target="../media/image33.wmf"/><Relationship Id="rId7" Type="http://schemas.openxmlformats.org/officeDocument/2006/relationships/image" Target="../media/image47.wmf"/><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47.bin"/><Relationship Id="rId11" Type="http://schemas.openxmlformats.org/officeDocument/2006/relationships/image" Target="../media/image49.wmf"/><Relationship Id="rId5" Type="http://schemas.openxmlformats.org/officeDocument/2006/relationships/image" Target="../media/image46.wmf"/><Relationship Id="rId10" Type="http://schemas.openxmlformats.org/officeDocument/2006/relationships/oleObject" Target="../embeddings/oleObject49.bin"/><Relationship Id="rId4" Type="http://schemas.openxmlformats.org/officeDocument/2006/relationships/oleObject" Target="../embeddings/oleObject46.bin"/><Relationship Id="rId9" Type="http://schemas.openxmlformats.org/officeDocument/2006/relationships/image" Target="../media/image48.wmf"/></Relationships>
</file>

<file path=ppt/slides/_rels/slide9.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oleObject" Target="../embeddings/oleObject50.bin"/><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25075-E1F6-47FE-8B9E-3AD28F4E7803}"/>
              </a:ext>
            </a:extLst>
          </p:cNvPr>
          <p:cNvSpPr>
            <a:spLocks noGrp="1"/>
          </p:cNvSpPr>
          <p:nvPr>
            <p:ph type="ctrTitle"/>
          </p:nvPr>
        </p:nvSpPr>
        <p:spPr>
          <a:xfrm>
            <a:off x="1524000" y="234882"/>
            <a:ext cx="9144000" cy="567289"/>
          </a:xfrm>
        </p:spPr>
        <p:txBody>
          <a:bodyPr>
            <a:normAutofit fontScale="90000"/>
          </a:bodyPr>
          <a:lstStyle/>
          <a:p>
            <a:r>
              <a:rPr lang="en-US" sz="3600" b="1" u="sng" dirty="0">
                <a:latin typeface="+mn-lt"/>
              </a:rPr>
              <a:t>B.3 Resistors</a:t>
            </a:r>
          </a:p>
        </p:txBody>
      </p:sp>
      <p:sp>
        <p:nvSpPr>
          <p:cNvPr id="4" name="TextBox 3">
            <a:extLst>
              <a:ext uri="{FF2B5EF4-FFF2-40B4-BE49-F238E27FC236}">
                <a16:creationId xmlns:a16="http://schemas.microsoft.com/office/drawing/2014/main" id="{663C638F-F882-4B10-9511-4DC836CF1AE9}"/>
              </a:ext>
            </a:extLst>
          </p:cNvPr>
          <p:cNvSpPr txBox="1"/>
          <p:nvPr/>
        </p:nvSpPr>
        <p:spPr>
          <a:xfrm>
            <a:off x="338879" y="867605"/>
            <a:ext cx="11514242" cy="923330"/>
          </a:xfrm>
          <a:prstGeom prst="rect">
            <a:avLst/>
          </a:prstGeom>
          <a:noFill/>
        </p:spPr>
        <p:txBody>
          <a:bodyPr wrap="none" rtlCol="0">
            <a:spAutoFit/>
          </a:bodyPr>
          <a:lstStyle/>
          <a:p>
            <a:r>
              <a:rPr lang="en-US" dirty="0"/>
              <a:t>So far we’ve discussed ways to deliver energy to the electrons traversing a circuit, either continuously via batteries, or </a:t>
            </a:r>
          </a:p>
          <a:p>
            <a:r>
              <a:rPr lang="en-US" dirty="0"/>
              <a:t>somewhat ephemerally via capacitors.  And now we’ve </a:t>
            </a:r>
            <a:r>
              <a:rPr lang="en-US" dirty="0" err="1"/>
              <a:t>gotta</a:t>
            </a:r>
            <a:r>
              <a:rPr lang="en-US" dirty="0"/>
              <a:t> consider what the electrons are doing with that energy, and</a:t>
            </a:r>
          </a:p>
          <a:p>
            <a:r>
              <a:rPr lang="en-US" dirty="0"/>
              <a:t>more generally, some of the details of their flow through the wires in the circuit.</a:t>
            </a:r>
          </a:p>
        </p:txBody>
      </p:sp>
      <p:graphicFrame>
        <p:nvGraphicFramePr>
          <p:cNvPr id="5" name="Object 4">
            <a:extLst>
              <a:ext uri="{FF2B5EF4-FFF2-40B4-BE49-F238E27FC236}">
                <a16:creationId xmlns:a16="http://schemas.microsoft.com/office/drawing/2014/main" id="{6451F047-2D9D-461D-B81A-4D6BECA2C79E}"/>
              </a:ext>
            </a:extLst>
          </p:cNvPr>
          <p:cNvGraphicFramePr>
            <a:graphicFrameLocks noChangeAspect="1"/>
          </p:cNvGraphicFramePr>
          <p:nvPr>
            <p:extLst>
              <p:ext uri="{D42A27DB-BD31-4B8C-83A1-F6EECF244321}">
                <p14:modId xmlns:p14="http://schemas.microsoft.com/office/powerpoint/2010/main" val="2144868773"/>
              </p:ext>
            </p:extLst>
          </p:nvPr>
        </p:nvGraphicFramePr>
        <p:xfrm>
          <a:off x="203129" y="1882154"/>
          <a:ext cx="4910337" cy="3469633"/>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16" name="Object 15">
                        <a:extLst>
                          <a:ext uri="{FF2B5EF4-FFF2-40B4-BE49-F238E27FC236}">
                            <a16:creationId xmlns:a16="http://schemas.microsoft.com/office/drawing/2014/main" id="{14EB0E3B-377A-4C2E-A2E3-E54574E97365}"/>
                          </a:ext>
                        </a:extLst>
                      </p:cNvPr>
                      <p:cNvPicPr>
                        <a:picLocks noChangeAspect="1" noChangeArrowheads="1"/>
                      </p:cNvPicPr>
                      <p:nvPr/>
                    </p:nvPicPr>
                    <p:blipFill>
                      <a:blip r:embed="rId3"/>
                      <a:srcRect/>
                      <a:stretch>
                        <a:fillRect/>
                      </a:stretch>
                    </p:blipFill>
                    <p:spPr bwMode="auto">
                      <a:xfrm>
                        <a:off x="203129" y="1882154"/>
                        <a:ext cx="4910337" cy="3469633"/>
                      </a:xfrm>
                      <a:prstGeom prst="rect">
                        <a:avLst/>
                      </a:prstGeom>
                      <a:noFill/>
                    </p:spPr>
                  </p:pic>
                </p:oleObj>
              </mc:Fallback>
            </mc:AlternateContent>
          </a:graphicData>
        </a:graphic>
      </p:graphicFrame>
      <p:sp>
        <p:nvSpPr>
          <p:cNvPr id="6" name="Left Bracket 5">
            <a:extLst>
              <a:ext uri="{FF2B5EF4-FFF2-40B4-BE49-F238E27FC236}">
                <a16:creationId xmlns:a16="http://schemas.microsoft.com/office/drawing/2014/main" id="{EE07E54F-8CF7-4118-81CD-1205ED6BA27A}"/>
              </a:ext>
            </a:extLst>
          </p:cNvPr>
          <p:cNvSpPr/>
          <p:nvPr/>
        </p:nvSpPr>
        <p:spPr>
          <a:xfrm rot="16200000">
            <a:off x="2379810" y="4156997"/>
            <a:ext cx="205005" cy="2181383"/>
          </a:xfrm>
          <a:prstGeom prst="leftBracket">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69FA9C77-8E6D-44D1-91E2-0739CC5DFD61}"/>
              </a:ext>
            </a:extLst>
          </p:cNvPr>
          <p:cNvCxnSpPr>
            <a:cxnSpLocks/>
          </p:cNvCxnSpPr>
          <p:nvPr/>
        </p:nvCxnSpPr>
        <p:spPr>
          <a:xfrm>
            <a:off x="1747088" y="4350090"/>
            <a:ext cx="1448232"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80779AB-29F7-42DE-A4CB-B58115B31DAE}"/>
              </a:ext>
            </a:extLst>
          </p:cNvPr>
          <p:cNvCxnSpPr>
            <a:cxnSpLocks/>
          </p:cNvCxnSpPr>
          <p:nvPr/>
        </p:nvCxnSpPr>
        <p:spPr>
          <a:xfrm>
            <a:off x="1747088" y="4193167"/>
            <a:ext cx="1438293"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93CEF18-47E3-49F0-96AC-74209E8313D6}"/>
              </a:ext>
            </a:extLst>
          </p:cNvPr>
          <p:cNvCxnSpPr>
            <a:cxnSpLocks/>
          </p:cNvCxnSpPr>
          <p:nvPr/>
        </p:nvCxnSpPr>
        <p:spPr>
          <a:xfrm>
            <a:off x="1739532" y="4467720"/>
            <a:ext cx="1445849"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A0A8C3A-D6C7-478C-8882-3A6A7360ACF5}"/>
              </a:ext>
            </a:extLst>
          </p:cNvPr>
          <p:cNvCxnSpPr>
            <a:cxnSpLocks/>
          </p:cNvCxnSpPr>
          <p:nvPr/>
        </p:nvCxnSpPr>
        <p:spPr>
          <a:xfrm flipV="1">
            <a:off x="1290320" y="2471310"/>
            <a:ext cx="0" cy="680445"/>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CB86324-521F-4CAA-9671-17121DBD0869}"/>
              </a:ext>
            </a:extLst>
          </p:cNvPr>
          <p:cNvCxnSpPr>
            <a:cxnSpLocks/>
          </p:cNvCxnSpPr>
          <p:nvPr/>
        </p:nvCxnSpPr>
        <p:spPr>
          <a:xfrm>
            <a:off x="1290320" y="2382877"/>
            <a:ext cx="728322"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BBAA9E5-F1DB-441C-A495-7F65E261FD3A}"/>
              </a:ext>
            </a:extLst>
          </p:cNvPr>
          <p:cNvCxnSpPr>
            <a:cxnSpLocks/>
          </p:cNvCxnSpPr>
          <p:nvPr/>
        </p:nvCxnSpPr>
        <p:spPr>
          <a:xfrm>
            <a:off x="2154566" y="2382877"/>
            <a:ext cx="728322"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0C92BD9-5EB5-4002-9797-8BD6B624B8D9}"/>
              </a:ext>
            </a:extLst>
          </p:cNvPr>
          <p:cNvCxnSpPr>
            <a:cxnSpLocks/>
          </p:cNvCxnSpPr>
          <p:nvPr/>
        </p:nvCxnSpPr>
        <p:spPr>
          <a:xfrm>
            <a:off x="3612760" y="2494203"/>
            <a:ext cx="0" cy="679004"/>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C6EC378-30AC-4669-91D0-0928DEC1240C}"/>
              </a:ext>
            </a:extLst>
          </p:cNvPr>
          <p:cNvSpPr txBox="1"/>
          <p:nvPr/>
        </p:nvSpPr>
        <p:spPr>
          <a:xfrm>
            <a:off x="1386078" y="2471310"/>
            <a:ext cx="347911" cy="400110"/>
          </a:xfrm>
          <a:prstGeom prst="rect">
            <a:avLst/>
          </a:prstGeom>
          <a:noFill/>
        </p:spPr>
        <p:txBody>
          <a:bodyPr wrap="square" rtlCol="0">
            <a:spAutoFit/>
          </a:bodyPr>
          <a:lstStyle/>
          <a:p>
            <a:r>
              <a:rPr lang="en-US" sz="2000" dirty="0">
                <a:solidFill>
                  <a:schemeClr val="accent2">
                    <a:lumMod val="75000"/>
                  </a:schemeClr>
                </a:solidFill>
              </a:rPr>
              <a:t>E</a:t>
            </a:r>
          </a:p>
        </p:txBody>
      </p:sp>
      <p:sp>
        <p:nvSpPr>
          <p:cNvPr id="15" name="TextBox 14">
            <a:extLst>
              <a:ext uri="{FF2B5EF4-FFF2-40B4-BE49-F238E27FC236}">
                <a16:creationId xmlns:a16="http://schemas.microsoft.com/office/drawing/2014/main" id="{5E7ED9CF-E7FB-492C-A6B7-8B48D5435B35}"/>
              </a:ext>
            </a:extLst>
          </p:cNvPr>
          <p:cNvSpPr txBox="1"/>
          <p:nvPr/>
        </p:nvSpPr>
        <p:spPr>
          <a:xfrm>
            <a:off x="2195954" y="3788969"/>
            <a:ext cx="376723" cy="461665"/>
          </a:xfrm>
          <a:prstGeom prst="rect">
            <a:avLst/>
          </a:prstGeom>
          <a:noFill/>
        </p:spPr>
        <p:txBody>
          <a:bodyPr wrap="square" rtlCol="0">
            <a:spAutoFit/>
          </a:bodyPr>
          <a:lstStyle/>
          <a:p>
            <a:r>
              <a:rPr lang="en-US" sz="2400" dirty="0">
                <a:solidFill>
                  <a:schemeClr val="accent2">
                    <a:lumMod val="75000"/>
                  </a:schemeClr>
                </a:solidFill>
              </a:rPr>
              <a:t>E</a:t>
            </a:r>
          </a:p>
        </p:txBody>
      </p:sp>
      <p:graphicFrame>
        <p:nvGraphicFramePr>
          <p:cNvPr id="16" name="Object 15">
            <a:extLst>
              <a:ext uri="{FF2B5EF4-FFF2-40B4-BE49-F238E27FC236}">
                <a16:creationId xmlns:a16="http://schemas.microsoft.com/office/drawing/2014/main" id="{894C45C1-0284-49C6-9648-9483D7E905C8}"/>
              </a:ext>
            </a:extLst>
          </p:cNvPr>
          <p:cNvGraphicFramePr>
            <a:graphicFrameLocks noChangeAspect="1"/>
          </p:cNvGraphicFramePr>
          <p:nvPr>
            <p:extLst>
              <p:ext uri="{D42A27DB-BD31-4B8C-83A1-F6EECF244321}">
                <p14:modId xmlns:p14="http://schemas.microsoft.com/office/powerpoint/2010/main" val="4018315996"/>
              </p:ext>
            </p:extLst>
          </p:nvPr>
        </p:nvGraphicFramePr>
        <p:xfrm>
          <a:off x="2154566" y="5449168"/>
          <a:ext cx="897865" cy="391796"/>
        </p:xfrm>
        <a:graphic>
          <a:graphicData uri="http://schemas.openxmlformats.org/presentationml/2006/ole">
            <mc:AlternateContent xmlns:mc="http://schemas.openxmlformats.org/markup-compatibility/2006">
              <mc:Choice xmlns:v="urn:schemas-microsoft-com:vml" Requires="v">
                <p:oleObj name="Equation" r:id="rId4" imgW="698400" imgH="304560" progId="Equation.DSMT4">
                  <p:embed/>
                </p:oleObj>
              </mc:Choice>
              <mc:Fallback>
                <p:oleObj name="Equation" r:id="rId4" imgW="698400" imgH="304560" progId="Equation.DSMT4">
                  <p:embed/>
                  <p:pic>
                    <p:nvPicPr>
                      <p:cNvPr id="19" name="Object 18">
                        <a:extLst>
                          <a:ext uri="{FF2B5EF4-FFF2-40B4-BE49-F238E27FC236}">
                            <a16:creationId xmlns:a16="http://schemas.microsoft.com/office/drawing/2014/main" id="{B43FCCB7-B052-414E-8E62-1AAF4D592320}"/>
                          </a:ext>
                        </a:extLst>
                      </p:cNvPr>
                      <p:cNvPicPr/>
                      <p:nvPr/>
                    </p:nvPicPr>
                    <p:blipFill>
                      <a:blip r:embed="rId5"/>
                      <a:stretch>
                        <a:fillRect/>
                      </a:stretch>
                    </p:blipFill>
                    <p:spPr>
                      <a:xfrm>
                        <a:off x="2154566" y="5449168"/>
                        <a:ext cx="897865" cy="391796"/>
                      </a:xfrm>
                      <a:prstGeom prst="rect">
                        <a:avLst/>
                      </a:prstGeom>
                    </p:spPr>
                  </p:pic>
                </p:oleObj>
              </mc:Fallback>
            </mc:AlternateContent>
          </a:graphicData>
        </a:graphic>
      </p:graphicFrame>
      <p:cxnSp>
        <p:nvCxnSpPr>
          <p:cNvPr id="31" name="Straight Arrow Connector 30">
            <a:extLst>
              <a:ext uri="{FF2B5EF4-FFF2-40B4-BE49-F238E27FC236}">
                <a16:creationId xmlns:a16="http://schemas.microsoft.com/office/drawing/2014/main" id="{3AFE5812-2487-4265-BD0D-CA127E8E6F44}"/>
              </a:ext>
            </a:extLst>
          </p:cNvPr>
          <p:cNvCxnSpPr>
            <a:cxnSpLocks/>
          </p:cNvCxnSpPr>
          <p:nvPr/>
        </p:nvCxnSpPr>
        <p:spPr>
          <a:xfrm>
            <a:off x="3115808" y="2382877"/>
            <a:ext cx="522906"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5AB7014A-891A-4DA8-B84F-E7296F9858D8}"/>
              </a:ext>
            </a:extLst>
          </p:cNvPr>
          <p:cNvSpPr/>
          <p:nvPr/>
        </p:nvSpPr>
        <p:spPr>
          <a:xfrm>
            <a:off x="2622538" y="4174373"/>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35" name="Oval 34">
            <a:extLst>
              <a:ext uri="{FF2B5EF4-FFF2-40B4-BE49-F238E27FC236}">
                <a16:creationId xmlns:a16="http://schemas.microsoft.com/office/drawing/2014/main" id="{119EDAAD-BB52-4683-A8DF-D95072243B64}"/>
              </a:ext>
            </a:extLst>
          </p:cNvPr>
          <p:cNvSpPr/>
          <p:nvPr/>
        </p:nvSpPr>
        <p:spPr>
          <a:xfrm>
            <a:off x="1589935" y="4176189"/>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36" name="Oval 35">
            <a:extLst>
              <a:ext uri="{FF2B5EF4-FFF2-40B4-BE49-F238E27FC236}">
                <a16:creationId xmlns:a16="http://schemas.microsoft.com/office/drawing/2014/main" id="{E017F120-1BF6-4E53-8DBD-9A5C0A0D87F4}"/>
              </a:ext>
            </a:extLst>
          </p:cNvPr>
          <p:cNvSpPr/>
          <p:nvPr/>
        </p:nvSpPr>
        <p:spPr>
          <a:xfrm>
            <a:off x="1123643" y="3007657"/>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37" name="Oval 36">
            <a:extLst>
              <a:ext uri="{FF2B5EF4-FFF2-40B4-BE49-F238E27FC236}">
                <a16:creationId xmlns:a16="http://schemas.microsoft.com/office/drawing/2014/main" id="{4FD44BC0-93D9-440B-9002-1A0DC84131C6}"/>
              </a:ext>
            </a:extLst>
          </p:cNvPr>
          <p:cNvSpPr/>
          <p:nvPr/>
        </p:nvSpPr>
        <p:spPr>
          <a:xfrm>
            <a:off x="1517406" y="2270493"/>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38" name="Oval 37">
            <a:extLst>
              <a:ext uri="{FF2B5EF4-FFF2-40B4-BE49-F238E27FC236}">
                <a16:creationId xmlns:a16="http://schemas.microsoft.com/office/drawing/2014/main" id="{4E5C22DC-8DA3-4171-B9BC-D2996FCBA60C}"/>
              </a:ext>
            </a:extLst>
          </p:cNvPr>
          <p:cNvSpPr/>
          <p:nvPr/>
        </p:nvSpPr>
        <p:spPr>
          <a:xfrm>
            <a:off x="2908742" y="2249527"/>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39" name="Oval 38">
            <a:extLst>
              <a:ext uri="{FF2B5EF4-FFF2-40B4-BE49-F238E27FC236}">
                <a16:creationId xmlns:a16="http://schemas.microsoft.com/office/drawing/2014/main" id="{40CBA9BA-0D99-43C0-AA5D-60360BE2F4FD}"/>
              </a:ext>
            </a:extLst>
          </p:cNvPr>
          <p:cNvSpPr/>
          <p:nvPr/>
        </p:nvSpPr>
        <p:spPr>
          <a:xfrm>
            <a:off x="3199541" y="2991658"/>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41" name="Straight Arrow Connector 40">
            <a:extLst>
              <a:ext uri="{FF2B5EF4-FFF2-40B4-BE49-F238E27FC236}">
                <a16:creationId xmlns:a16="http://schemas.microsoft.com/office/drawing/2014/main" id="{D5365E10-DF29-4F3F-A082-6DC8BFD91A31}"/>
              </a:ext>
            </a:extLst>
          </p:cNvPr>
          <p:cNvCxnSpPr>
            <a:cxnSpLocks/>
          </p:cNvCxnSpPr>
          <p:nvPr/>
        </p:nvCxnSpPr>
        <p:spPr>
          <a:xfrm>
            <a:off x="2141639" y="2537193"/>
            <a:ext cx="754176"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C1C2AD2-B1BF-4F0A-A902-D1138E88BCDB}"/>
              </a:ext>
            </a:extLst>
          </p:cNvPr>
          <p:cNvSpPr txBox="1"/>
          <p:nvPr/>
        </p:nvSpPr>
        <p:spPr>
          <a:xfrm>
            <a:off x="1741992" y="4509225"/>
            <a:ext cx="301686" cy="369332"/>
          </a:xfrm>
          <a:prstGeom prst="rect">
            <a:avLst/>
          </a:prstGeom>
          <a:noFill/>
        </p:spPr>
        <p:txBody>
          <a:bodyPr wrap="none" rtlCol="0">
            <a:spAutoFit/>
          </a:bodyPr>
          <a:lstStyle/>
          <a:p>
            <a:r>
              <a:rPr lang="en-US" dirty="0"/>
              <a:t>1</a:t>
            </a:r>
          </a:p>
        </p:txBody>
      </p:sp>
      <p:sp>
        <p:nvSpPr>
          <p:cNvPr id="47" name="TextBox 46">
            <a:extLst>
              <a:ext uri="{FF2B5EF4-FFF2-40B4-BE49-F238E27FC236}">
                <a16:creationId xmlns:a16="http://schemas.microsoft.com/office/drawing/2014/main" id="{940498BE-DB25-4765-9B47-6A9F46F40775}"/>
              </a:ext>
            </a:extLst>
          </p:cNvPr>
          <p:cNvSpPr txBox="1"/>
          <p:nvPr/>
        </p:nvSpPr>
        <p:spPr>
          <a:xfrm>
            <a:off x="2766945" y="4492552"/>
            <a:ext cx="301686" cy="369332"/>
          </a:xfrm>
          <a:prstGeom prst="rect">
            <a:avLst/>
          </a:prstGeom>
          <a:noFill/>
        </p:spPr>
        <p:txBody>
          <a:bodyPr wrap="none" rtlCol="0">
            <a:spAutoFit/>
          </a:bodyPr>
          <a:lstStyle/>
          <a:p>
            <a:r>
              <a:rPr lang="en-US" dirty="0"/>
              <a:t>2</a:t>
            </a:r>
          </a:p>
        </p:txBody>
      </p:sp>
      <p:sp>
        <p:nvSpPr>
          <p:cNvPr id="48" name="TextBox 47">
            <a:extLst>
              <a:ext uri="{FF2B5EF4-FFF2-40B4-BE49-F238E27FC236}">
                <a16:creationId xmlns:a16="http://schemas.microsoft.com/office/drawing/2014/main" id="{3B5C92B0-1A25-4ACD-BCEA-8CCD3F714BB7}"/>
              </a:ext>
            </a:extLst>
          </p:cNvPr>
          <p:cNvSpPr txBox="1"/>
          <p:nvPr/>
        </p:nvSpPr>
        <p:spPr>
          <a:xfrm>
            <a:off x="3645236" y="2801865"/>
            <a:ext cx="301686" cy="369332"/>
          </a:xfrm>
          <a:prstGeom prst="rect">
            <a:avLst/>
          </a:prstGeom>
          <a:noFill/>
        </p:spPr>
        <p:txBody>
          <a:bodyPr wrap="none" rtlCol="0">
            <a:spAutoFit/>
          </a:bodyPr>
          <a:lstStyle/>
          <a:p>
            <a:r>
              <a:rPr lang="en-US" dirty="0"/>
              <a:t>3</a:t>
            </a:r>
          </a:p>
        </p:txBody>
      </p:sp>
      <p:sp>
        <p:nvSpPr>
          <p:cNvPr id="49" name="TextBox 48">
            <a:extLst>
              <a:ext uri="{FF2B5EF4-FFF2-40B4-BE49-F238E27FC236}">
                <a16:creationId xmlns:a16="http://schemas.microsoft.com/office/drawing/2014/main" id="{A6B82730-62EC-4303-8413-08BA82E664B6}"/>
              </a:ext>
            </a:extLst>
          </p:cNvPr>
          <p:cNvSpPr txBox="1"/>
          <p:nvPr/>
        </p:nvSpPr>
        <p:spPr>
          <a:xfrm>
            <a:off x="3311074" y="1963027"/>
            <a:ext cx="301686" cy="369332"/>
          </a:xfrm>
          <a:prstGeom prst="rect">
            <a:avLst/>
          </a:prstGeom>
          <a:noFill/>
        </p:spPr>
        <p:txBody>
          <a:bodyPr wrap="none" rtlCol="0">
            <a:spAutoFit/>
          </a:bodyPr>
          <a:lstStyle/>
          <a:p>
            <a:r>
              <a:rPr lang="en-US" dirty="0"/>
              <a:t>4</a:t>
            </a:r>
          </a:p>
        </p:txBody>
      </p:sp>
      <p:sp>
        <p:nvSpPr>
          <p:cNvPr id="50" name="TextBox 49">
            <a:extLst>
              <a:ext uri="{FF2B5EF4-FFF2-40B4-BE49-F238E27FC236}">
                <a16:creationId xmlns:a16="http://schemas.microsoft.com/office/drawing/2014/main" id="{4F0F1BAD-CFBF-4B54-89A3-03503163DBE8}"/>
              </a:ext>
            </a:extLst>
          </p:cNvPr>
          <p:cNvSpPr txBox="1"/>
          <p:nvPr/>
        </p:nvSpPr>
        <p:spPr>
          <a:xfrm>
            <a:off x="1308134" y="1976796"/>
            <a:ext cx="301686" cy="369332"/>
          </a:xfrm>
          <a:prstGeom prst="rect">
            <a:avLst/>
          </a:prstGeom>
          <a:noFill/>
        </p:spPr>
        <p:txBody>
          <a:bodyPr wrap="none" rtlCol="0">
            <a:spAutoFit/>
          </a:bodyPr>
          <a:lstStyle/>
          <a:p>
            <a:r>
              <a:rPr lang="en-US" dirty="0"/>
              <a:t>5</a:t>
            </a:r>
          </a:p>
        </p:txBody>
      </p:sp>
      <p:sp>
        <p:nvSpPr>
          <p:cNvPr id="51" name="TextBox 50">
            <a:extLst>
              <a:ext uri="{FF2B5EF4-FFF2-40B4-BE49-F238E27FC236}">
                <a16:creationId xmlns:a16="http://schemas.microsoft.com/office/drawing/2014/main" id="{7932FC72-85DF-4542-8D7E-1C711D8D803C}"/>
              </a:ext>
            </a:extLst>
          </p:cNvPr>
          <p:cNvSpPr txBox="1"/>
          <p:nvPr/>
        </p:nvSpPr>
        <p:spPr>
          <a:xfrm>
            <a:off x="881154" y="2782423"/>
            <a:ext cx="301686" cy="369332"/>
          </a:xfrm>
          <a:prstGeom prst="rect">
            <a:avLst/>
          </a:prstGeom>
          <a:noFill/>
        </p:spPr>
        <p:txBody>
          <a:bodyPr wrap="none" rtlCol="0">
            <a:spAutoFit/>
          </a:bodyPr>
          <a:lstStyle/>
          <a:p>
            <a:r>
              <a:rPr lang="en-US" dirty="0"/>
              <a:t>6</a:t>
            </a:r>
          </a:p>
        </p:txBody>
      </p:sp>
      <p:sp>
        <p:nvSpPr>
          <p:cNvPr id="52" name="TextBox 51">
            <a:extLst>
              <a:ext uri="{FF2B5EF4-FFF2-40B4-BE49-F238E27FC236}">
                <a16:creationId xmlns:a16="http://schemas.microsoft.com/office/drawing/2014/main" id="{DB6DC3EA-2D49-471D-B649-1D091D83E43E}"/>
              </a:ext>
            </a:extLst>
          </p:cNvPr>
          <p:cNvSpPr txBox="1"/>
          <p:nvPr/>
        </p:nvSpPr>
        <p:spPr>
          <a:xfrm>
            <a:off x="5121398" y="1877027"/>
            <a:ext cx="6853989" cy="584775"/>
          </a:xfrm>
          <a:prstGeom prst="rect">
            <a:avLst/>
          </a:prstGeom>
          <a:noFill/>
        </p:spPr>
        <p:txBody>
          <a:bodyPr wrap="square" rtlCol="0">
            <a:spAutoFit/>
          </a:bodyPr>
          <a:lstStyle/>
          <a:p>
            <a:r>
              <a:rPr lang="en-US" sz="1600" dirty="0"/>
              <a:t>1 to 2: battery transfers chemical potential energy to electron, giving it </a:t>
            </a:r>
          </a:p>
          <a:p>
            <a:r>
              <a:rPr lang="en-US" sz="1600" dirty="0"/>
              <a:t>             </a:t>
            </a:r>
            <a:r>
              <a:rPr lang="el-GR" sz="1600" dirty="0"/>
              <a:t>Δ</a:t>
            </a:r>
            <a:r>
              <a:rPr lang="en-US" sz="1600" dirty="0"/>
              <a:t>PE</a:t>
            </a:r>
            <a:r>
              <a:rPr lang="en-US" sz="1600" baseline="-25000" dirty="0"/>
              <a:t>E</a:t>
            </a:r>
            <a:r>
              <a:rPr lang="en-US" sz="1600" dirty="0"/>
              <a:t> = e</a:t>
            </a:r>
            <a:r>
              <a:rPr lang="el-GR" sz="1600" dirty="0"/>
              <a:t>Δ</a:t>
            </a:r>
            <a:r>
              <a:rPr lang="en-US" sz="1600" dirty="0" err="1"/>
              <a:t>V</a:t>
            </a:r>
            <a:r>
              <a:rPr lang="en-US" sz="1600" baseline="-25000" dirty="0" err="1"/>
              <a:t>battery</a:t>
            </a:r>
            <a:r>
              <a:rPr lang="en-US" sz="1600" dirty="0"/>
              <a:t>, and enabling its transport across the internal field.  </a:t>
            </a:r>
          </a:p>
        </p:txBody>
      </p:sp>
      <p:sp>
        <p:nvSpPr>
          <p:cNvPr id="53" name="TextBox 52">
            <a:extLst>
              <a:ext uri="{FF2B5EF4-FFF2-40B4-BE49-F238E27FC236}">
                <a16:creationId xmlns:a16="http://schemas.microsoft.com/office/drawing/2014/main" id="{E33B7402-7580-4869-9AFA-AA406B115875}"/>
              </a:ext>
            </a:extLst>
          </p:cNvPr>
          <p:cNvSpPr txBox="1"/>
          <p:nvPr/>
        </p:nvSpPr>
        <p:spPr>
          <a:xfrm>
            <a:off x="5158258" y="2492543"/>
            <a:ext cx="6995505" cy="584775"/>
          </a:xfrm>
          <a:prstGeom prst="rect">
            <a:avLst/>
          </a:prstGeom>
          <a:noFill/>
        </p:spPr>
        <p:txBody>
          <a:bodyPr wrap="none" rtlCol="0">
            <a:spAutoFit/>
          </a:bodyPr>
          <a:lstStyle/>
          <a:p>
            <a:r>
              <a:rPr lang="en-US" sz="1600" dirty="0"/>
              <a:t>2 to 3: electron is pulled by field in cathode to the terminal.  It loses PE</a:t>
            </a:r>
            <a:r>
              <a:rPr lang="en-US" sz="1600" baseline="-25000" dirty="0"/>
              <a:t>E</a:t>
            </a:r>
            <a:r>
              <a:rPr lang="en-US" sz="1600" dirty="0"/>
              <a:t>, gains KE, </a:t>
            </a:r>
          </a:p>
          <a:p>
            <a:r>
              <a:rPr lang="en-US" sz="1600" dirty="0"/>
              <a:t>             and simultaneously delivers that KE to the cathode atoms via collisions.</a:t>
            </a:r>
          </a:p>
        </p:txBody>
      </p:sp>
      <p:cxnSp>
        <p:nvCxnSpPr>
          <p:cNvPr id="55" name="Straight Arrow Connector 54">
            <a:extLst>
              <a:ext uri="{FF2B5EF4-FFF2-40B4-BE49-F238E27FC236}">
                <a16:creationId xmlns:a16="http://schemas.microsoft.com/office/drawing/2014/main" id="{DBE59CE5-5130-476E-92F7-33FC24378B0C}"/>
              </a:ext>
            </a:extLst>
          </p:cNvPr>
          <p:cNvCxnSpPr>
            <a:cxnSpLocks/>
          </p:cNvCxnSpPr>
          <p:nvPr/>
        </p:nvCxnSpPr>
        <p:spPr>
          <a:xfrm flipV="1">
            <a:off x="1307121" y="3570189"/>
            <a:ext cx="0" cy="680445"/>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A75A9014-BC6C-4FA4-A88F-A12B20040A8F}"/>
              </a:ext>
            </a:extLst>
          </p:cNvPr>
          <p:cNvCxnSpPr>
            <a:cxnSpLocks/>
          </p:cNvCxnSpPr>
          <p:nvPr/>
        </p:nvCxnSpPr>
        <p:spPr>
          <a:xfrm>
            <a:off x="3573004" y="3558990"/>
            <a:ext cx="0" cy="679004"/>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990DB1AC-B173-48A8-ABA3-4F0A489CCE73}"/>
              </a:ext>
            </a:extLst>
          </p:cNvPr>
          <p:cNvSpPr txBox="1"/>
          <p:nvPr/>
        </p:nvSpPr>
        <p:spPr>
          <a:xfrm>
            <a:off x="5181894" y="3163313"/>
            <a:ext cx="7080913" cy="830997"/>
          </a:xfrm>
          <a:prstGeom prst="rect">
            <a:avLst/>
          </a:prstGeom>
          <a:noFill/>
        </p:spPr>
        <p:txBody>
          <a:bodyPr wrap="none" rtlCol="0">
            <a:spAutoFit/>
          </a:bodyPr>
          <a:lstStyle/>
          <a:p>
            <a:r>
              <a:rPr lang="en-US" sz="1600" dirty="0"/>
              <a:t>3 to 4: electron is pulled by field in wire from terminal to device/resistor.  It</a:t>
            </a:r>
          </a:p>
          <a:p>
            <a:r>
              <a:rPr lang="en-US" sz="1600" dirty="0"/>
              <a:t>             loses PE</a:t>
            </a:r>
            <a:r>
              <a:rPr lang="en-US" sz="1600" baseline="-25000" dirty="0"/>
              <a:t>E</a:t>
            </a:r>
            <a:r>
              <a:rPr lang="en-US" sz="1600" dirty="0"/>
              <a:t>, gains KE, and simultaneously delivers that KE it to the wire atoms </a:t>
            </a:r>
          </a:p>
          <a:p>
            <a:r>
              <a:rPr lang="en-US" sz="1600" dirty="0"/>
              <a:t>             via collisions.</a:t>
            </a:r>
          </a:p>
        </p:txBody>
      </p:sp>
      <p:sp>
        <p:nvSpPr>
          <p:cNvPr id="58" name="TextBox 57">
            <a:extLst>
              <a:ext uri="{FF2B5EF4-FFF2-40B4-BE49-F238E27FC236}">
                <a16:creationId xmlns:a16="http://schemas.microsoft.com/office/drawing/2014/main" id="{4DDCB63C-9692-43F4-BBA4-E83FE085008D}"/>
              </a:ext>
            </a:extLst>
          </p:cNvPr>
          <p:cNvSpPr txBox="1"/>
          <p:nvPr/>
        </p:nvSpPr>
        <p:spPr>
          <a:xfrm>
            <a:off x="5181894" y="4039397"/>
            <a:ext cx="6861558" cy="830997"/>
          </a:xfrm>
          <a:prstGeom prst="rect">
            <a:avLst/>
          </a:prstGeom>
          <a:noFill/>
        </p:spPr>
        <p:txBody>
          <a:bodyPr wrap="none" rtlCol="0">
            <a:spAutoFit/>
          </a:bodyPr>
          <a:lstStyle/>
          <a:p>
            <a:r>
              <a:rPr lang="en-US" sz="1600" dirty="0"/>
              <a:t>4 to 5: electron is pulled by field across device/resistor by field, which is typically</a:t>
            </a:r>
          </a:p>
          <a:p>
            <a:r>
              <a:rPr lang="en-US" sz="1600" dirty="0"/>
              <a:t>             much stronger than in the wire.  The electron loses PE</a:t>
            </a:r>
            <a:r>
              <a:rPr lang="en-US" sz="1600" baseline="-25000" dirty="0"/>
              <a:t>E</a:t>
            </a:r>
            <a:r>
              <a:rPr lang="en-US" sz="1600" dirty="0"/>
              <a:t>, gains KE, and </a:t>
            </a:r>
          </a:p>
          <a:p>
            <a:r>
              <a:rPr lang="en-US" sz="1600" dirty="0"/>
              <a:t>             simultaneously delivers that KE to the device/resistor atoms via collisions.</a:t>
            </a:r>
          </a:p>
        </p:txBody>
      </p:sp>
      <p:sp>
        <p:nvSpPr>
          <p:cNvPr id="59" name="Rectangle 58">
            <a:extLst>
              <a:ext uri="{FF2B5EF4-FFF2-40B4-BE49-F238E27FC236}">
                <a16:creationId xmlns:a16="http://schemas.microsoft.com/office/drawing/2014/main" id="{7F7E5A0A-3D7C-4D53-9551-8129A90DA5E1}"/>
              </a:ext>
            </a:extLst>
          </p:cNvPr>
          <p:cNvSpPr/>
          <p:nvPr/>
        </p:nvSpPr>
        <p:spPr>
          <a:xfrm>
            <a:off x="5215518" y="4969850"/>
            <a:ext cx="6690113" cy="830997"/>
          </a:xfrm>
          <a:prstGeom prst="rect">
            <a:avLst/>
          </a:prstGeom>
        </p:spPr>
        <p:txBody>
          <a:bodyPr wrap="square">
            <a:spAutoFit/>
          </a:bodyPr>
          <a:lstStyle/>
          <a:p>
            <a:r>
              <a:rPr lang="en-US" sz="1600" dirty="0"/>
              <a:t>5 to 6: electron is pulled by field in wire from device/resistor to terminal.  It</a:t>
            </a:r>
          </a:p>
          <a:p>
            <a:r>
              <a:rPr lang="en-US" sz="1600" dirty="0"/>
              <a:t>             loses PE</a:t>
            </a:r>
            <a:r>
              <a:rPr lang="en-US" sz="1600" baseline="-25000" dirty="0"/>
              <a:t>E</a:t>
            </a:r>
            <a:r>
              <a:rPr lang="en-US" sz="1600" dirty="0"/>
              <a:t>, gains KE, and simultaneously delivers that KE to the wire</a:t>
            </a:r>
          </a:p>
          <a:p>
            <a:r>
              <a:rPr lang="en-US" sz="1600" dirty="0"/>
              <a:t>             atoms via collisions.</a:t>
            </a:r>
          </a:p>
        </p:txBody>
      </p:sp>
      <p:sp>
        <p:nvSpPr>
          <p:cNvPr id="60" name="Rectangle 59">
            <a:extLst>
              <a:ext uri="{FF2B5EF4-FFF2-40B4-BE49-F238E27FC236}">
                <a16:creationId xmlns:a16="http://schemas.microsoft.com/office/drawing/2014/main" id="{14EC8090-EC9F-4001-93CB-1D09962CB2F0}"/>
              </a:ext>
            </a:extLst>
          </p:cNvPr>
          <p:cNvSpPr/>
          <p:nvPr/>
        </p:nvSpPr>
        <p:spPr>
          <a:xfrm>
            <a:off x="5215518" y="5868816"/>
            <a:ext cx="6503577" cy="830997"/>
          </a:xfrm>
          <a:prstGeom prst="rect">
            <a:avLst/>
          </a:prstGeom>
        </p:spPr>
        <p:txBody>
          <a:bodyPr wrap="square">
            <a:spAutoFit/>
          </a:bodyPr>
          <a:lstStyle/>
          <a:p>
            <a:r>
              <a:rPr lang="en-US" sz="1600" dirty="0"/>
              <a:t>6 to 1: electron is pulled by field in anode from terminal.  It loses  </a:t>
            </a:r>
          </a:p>
          <a:p>
            <a:r>
              <a:rPr lang="en-US" sz="1600" dirty="0"/>
              <a:t>            PE</a:t>
            </a:r>
            <a:r>
              <a:rPr lang="en-US" sz="1600" baseline="-25000" dirty="0"/>
              <a:t>E</a:t>
            </a:r>
            <a:r>
              <a:rPr lang="en-US" sz="1600" dirty="0"/>
              <a:t>, gains KE, and simultaneously delivers that KE to the cathode</a:t>
            </a:r>
          </a:p>
          <a:p>
            <a:r>
              <a:rPr lang="en-US" sz="1600" dirty="0"/>
              <a:t>            atoms via collisions.</a:t>
            </a:r>
          </a:p>
        </p:txBody>
      </p:sp>
      <p:sp>
        <p:nvSpPr>
          <p:cNvPr id="61" name="Oval 60">
            <a:extLst>
              <a:ext uri="{FF2B5EF4-FFF2-40B4-BE49-F238E27FC236}">
                <a16:creationId xmlns:a16="http://schemas.microsoft.com/office/drawing/2014/main" id="{47D24156-5F7B-4E5D-933D-E6F3E3CA6DDD}"/>
              </a:ext>
            </a:extLst>
          </p:cNvPr>
          <p:cNvSpPr/>
          <p:nvPr/>
        </p:nvSpPr>
        <p:spPr>
          <a:xfrm>
            <a:off x="1583224" y="4174373"/>
            <a:ext cx="520700" cy="26670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62" name="TextBox 61">
            <a:extLst>
              <a:ext uri="{FF2B5EF4-FFF2-40B4-BE49-F238E27FC236}">
                <a16:creationId xmlns:a16="http://schemas.microsoft.com/office/drawing/2014/main" id="{795BC3C5-DAC6-4747-9C6E-984F8869DE22}"/>
              </a:ext>
            </a:extLst>
          </p:cNvPr>
          <p:cNvSpPr txBox="1"/>
          <p:nvPr/>
        </p:nvSpPr>
        <p:spPr>
          <a:xfrm>
            <a:off x="305401" y="5891900"/>
            <a:ext cx="4353821" cy="646331"/>
          </a:xfrm>
          <a:prstGeom prst="rect">
            <a:avLst/>
          </a:prstGeom>
          <a:solidFill>
            <a:srgbClr val="CCFFCC"/>
          </a:solidFill>
        </p:spPr>
        <p:txBody>
          <a:bodyPr wrap="none" rtlCol="0">
            <a:spAutoFit/>
          </a:bodyPr>
          <a:lstStyle/>
          <a:p>
            <a:r>
              <a:rPr lang="en-US" dirty="0"/>
              <a:t>upshot: battery loses energy e</a:t>
            </a:r>
            <a:r>
              <a:rPr lang="el-GR" dirty="0"/>
              <a:t>Δ</a:t>
            </a:r>
            <a:r>
              <a:rPr lang="en-US" dirty="0" err="1"/>
              <a:t>V</a:t>
            </a:r>
            <a:r>
              <a:rPr lang="en-US" baseline="-25000" dirty="0" err="1"/>
              <a:t>battery</a:t>
            </a:r>
            <a:endParaRPr lang="en-US" baseline="-25000" dirty="0"/>
          </a:p>
          <a:p>
            <a:r>
              <a:rPr lang="en-US" baseline="-25000" dirty="0"/>
              <a:t>                      </a:t>
            </a:r>
            <a:r>
              <a:rPr lang="en-US" dirty="0"/>
              <a:t>atoms gain thermal energy e</a:t>
            </a:r>
            <a:r>
              <a:rPr lang="el-GR" dirty="0"/>
              <a:t>Δ</a:t>
            </a:r>
            <a:r>
              <a:rPr lang="en-US" dirty="0" err="1"/>
              <a:t>V</a:t>
            </a:r>
            <a:r>
              <a:rPr lang="en-US" baseline="-25000" dirty="0" err="1"/>
              <a:t>battery</a:t>
            </a:r>
            <a:endParaRPr lang="en-US" dirty="0"/>
          </a:p>
        </p:txBody>
      </p:sp>
    </p:spTree>
    <p:extLst>
      <p:ext uri="{BB962C8B-B14F-4D97-AF65-F5344CB8AC3E}">
        <p14:creationId xmlns:p14="http://schemas.microsoft.com/office/powerpoint/2010/main" val="160957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52" grpId="0"/>
      <p:bldP spid="53" grpId="0"/>
      <p:bldP spid="57" grpId="0"/>
      <p:bldP spid="58" grpId="0"/>
      <p:bldP spid="59" grpId="0"/>
      <p:bldP spid="60" grpId="0"/>
      <p:bldP spid="61" grpId="0" animBg="1"/>
      <p:bldP spid="6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4C10A440-B880-455D-88CE-7ED7E107EA75}"/>
              </a:ext>
            </a:extLst>
          </p:cNvPr>
          <p:cNvSpPr>
            <a:spLocks noChangeArrowheads="1"/>
          </p:cNvSpPr>
          <p:nvPr/>
        </p:nvSpPr>
        <p:spPr bwMode="auto">
          <a:xfrm>
            <a:off x="7146235" y="183873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itle 1">
            <a:extLst>
              <a:ext uri="{FF2B5EF4-FFF2-40B4-BE49-F238E27FC236}">
                <a16:creationId xmlns:a16="http://schemas.microsoft.com/office/drawing/2014/main" id="{38486FF0-2C8E-4537-9620-52CB168488AF}"/>
              </a:ext>
            </a:extLst>
          </p:cNvPr>
          <p:cNvSpPr txBox="1">
            <a:spLocks/>
          </p:cNvSpPr>
          <p:nvPr/>
        </p:nvSpPr>
        <p:spPr>
          <a:xfrm>
            <a:off x="3753758" y="403221"/>
            <a:ext cx="5231216" cy="503807"/>
          </a:xfrm>
          <a:prstGeom prst="rect">
            <a:avLst/>
          </a:prstGeom>
        </p:spPr>
        <p:txBody>
          <a:bodyP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7" name="TextBox 6">
            <a:extLst>
              <a:ext uri="{FF2B5EF4-FFF2-40B4-BE49-F238E27FC236}">
                <a16:creationId xmlns:a16="http://schemas.microsoft.com/office/drawing/2014/main" id="{A1444480-A1DC-4BAF-B042-CD6E00A6352C}"/>
              </a:ext>
            </a:extLst>
          </p:cNvPr>
          <p:cNvSpPr txBox="1"/>
          <p:nvPr/>
        </p:nvSpPr>
        <p:spPr>
          <a:xfrm>
            <a:off x="393766" y="3463800"/>
            <a:ext cx="3058530" cy="369332"/>
          </a:xfrm>
          <a:prstGeom prst="rect">
            <a:avLst/>
          </a:prstGeom>
          <a:noFill/>
        </p:spPr>
        <p:txBody>
          <a:bodyPr wrap="none" rtlCol="0">
            <a:spAutoFit/>
          </a:bodyPr>
          <a:lstStyle/>
          <a:p>
            <a:r>
              <a:rPr lang="en-US" dirty="0">
                <a:solidFill>
                  <a:srgbClr val="0070C0"/>
                </a:solidFill>
              </a:rPr>
              <a:t>Which resistors are in parallel?</a:t>
            </a:r>
          </a:p>
        </p:txBody>
      </p:sp>
      <p:sp>
        <p:nvSpPr>
          <p:cNvPr id="9" name="TextBox 8">
            <a:extLst>
              <a:ext uri="{FF2B5EF4-FFF2-40B4-BE49-F238E27FC236}">
                <a16:creationId xmlns:a16="http://schemas.microsoft.com/office/drawing/2014/main" id="{B88306DD-DD8C-4670-BB0A-9417568820A6}"/>
              </a:ext>
            </a:extLst>
          </p:cNvPr>
          <p:cNvSpPr txBox="1"/>
          <p:nvPr/>
        </p:nvSpPr>
        <p:spPr>
          <a:xfrm>
            <a:off x="462203" y="3833132"/>
            <a:ext cx="1051891" cy="369332"/>
          </a:xfrm>
          <a:prstGeom prst="rect">
            <a:avLst/>
          </a:prstGeom>
          <a:noFill/>
        </p:spPr>
        <p:txBody>
          <a:bodyPr wrap="none" rtlCol="0">
            <a:spAutoFit/>
          </a:bodyPr>
          <a:lstStyle/>
          <a:p>
            <a:r>
              <a:rPr lang="en-US" dirty="0"/>
              <a:t>R</a:t>
            </a:r>
            <a:r>
              <a:rPr lang="en-US" baseline="-25000" dirty="0"/>
              <a:t>4</a:t>
            </a:r>
            <a:r>
              <a:rPr lang="en-US" dirty="0"/>
              <a:t> and R</a:t>
            </a:r>
            <a:r>
              <a:rPr lang="en-US" baseline="-25000" dirty="0"/>
              <a:t>6</a:t>
            </a:r>
            <a:endParaRPr lang="en-US" dirty="0"/>
          </a:p>
        </p:txBody>
      </p:sp>
      <p:sp>
        <p:nvSpPr>
          <p:cNvPr id="11" name="TextBox 10">
            <a:extLst>
              <a:ext uri="{FF2B5EF4-FFF2-40B4-BE49-F238E27FC236}">
                <a16:creationId xmlns:a16="http://schemas.microsoft.com/office/drawing/2014/main" id="{C4543781-C944-4E6B-A898-60354296BF87}"/>
              </a:ext>
            </a:extLst>
          </p:cNvPr>
          <p:cNvSpPr txBox="1"/>
          <p:nvPr/>
        </p:nvSpPr>
        <p:spPr>
          <a:xfrm>
            <a:off x="370158" y="4710874"/>
            <a:ext cx="2909386" cy="369332"/>
          </a:xfrm>
          <a:prstGeom prst="rect">
            <a:avLst/>
          </a:prstGeom>
          <a:noFill/>
        </p:spPr>
        <p:txBody>
          <a:bodyPr wrap="none" rtlCol="0">
            <a:spAutoFit/>
          </a:bodyPr>
          <a:lstStyle/>
          <a:p>
            <a:r>
              <a:rPr lang="en-US" dirty="0">
                <a:solidFill>
                  <a:srgbClr val="0070C0"/>
                </a:solidFill>
              </a:rPr>
              <a:t>Which resistors are in series?</a:t>
            </a:r>
          </a:p>
        </p:txBody>
      </p:sp>
      <p:sp>
        <p:nvSpPr>
          <p:cNvPr id="12" name="TextBox 11">
            <a:extLst>
              <a:ext uri="{FF2B5EF4-FFF2-40B4-BE49-F238E27FC236}">
                <a16:creationId xmlns:a16="http://schemas.microsoft.com/office/drawing/2014/main" id="{3446D393-A2BE-4D34-B60B-F7A5107299DB}"/>
              </a:ext>
            </a:extLst>
          </p:cNvPr>
          <p:cNvSpPr txBox="1"/>
          <p:nvPr/>
        </p:nvSpPr>
        <p:spPr>
          <a:xfrm>
            <a:off x="435753" y="5180913"/>
            <a:ext cx="1104790" cy="646331"/>
          </a:xfrm>
          <a:prstGeom prst="rect">
            <a:avLst/>
          </a:prstGeom>
          <a:noFill/>
        </p:spPr>
        <p:txBody>
          <a:bodyPr wrap="none" rtlCol="0">
            <a:spAutoFit/>
          </a:bodyPr>
          <a:lstStyle/>
          <a:p>
            <a:r>
              <a:rPr lang="en-US" dirty="0"/>
              <a:t>R</a:t>
            </a:r>
            <a:r>
              <a:rPr lang="en-US" baseline="-25000" dirty="0"/>
              <a:t>1</a:t>
            </a:r>
            <a:r>
              <a:rPr lang="en-US" dirty="0"/>
              <a:t> and R</a:t>
            </a:r>
            <a:r>
              <a:rPr lang="en-US" baseline="-25000" dirty="0"/>
              <a:t>2</a:t>
            </a:r>
            <a:r>
              <a:rPr lang="en-US" dirty="0"/>
              <a:t> </a:t>
            </a:r>
          </a:p>
          <a:p>
            <a:r>
              <a:rPr lang="en-US" dirty="0"/>
              <a:t>R</a:t>
            </a:r>
            <a:r>
              <a:rPr lang="en-US" baseline="-25000" dirty="0"/>
              <a:t>7</a:t>
            </a:r>
            <a:r>
              <a:rPr lang="en-US" dirty="0"/>
              <a:t> and R</a:t>
            </a:r>
            <a:r>
              <a:rPr lang="en-US" baseline="-25000" dirty="0"/>
              <a:t>8</a:t>
            </a:r>
          </a:p>
        </p:txBody>
      </p:sp>
      <p:sp>
        <p:nvSpPr>
          <p:cNvPr id="14" name="TextBox 13">
            <a:extLst>
              <a:ext uri="{FF2B5EF4-FFF2-40B4-BE49-F238E27FC236}">
                <a16:creationId xmlns:a16="http://schemas.microsoft.com/office/drawing/2014/main" id="{478119F8-AC3F-4E61-BD4F-4CA686BC40C0}"/>
              </a:ext>
            </a:extLst>
          </p:cNvPr>
          <p:cNvSpPr txBox="1"/>
          <p:nvPr/>
        </p:nvSpPr>
        <p:spPr>
          <a:xfrm>
            <a:off x="496957" y="2009206"/>
            <a:ext cx="11113555" cy="1200329"/>
          </a:xfrm>
          <a:prstGeom prst="rect">
            <a:avLst/>
          </a:prstGeom>
          <a:noFill/>
          <a:ln>
            <a:solidFill>
              <a:schemeClr val="accent1"/>
            </a:solidFill>
          </a:ln>
        </p:spPr>
        <p:txBody>
          <a:bodyPr wrap="none" rtlCol="0">
            <a:spAutoFit/>
          </a:bodyPr>
          <a:lstStyle/>
          <a:p>
            <a:r>
              <a:rPr lang="en-US" b="1" dirty="0"/>
              <a:t>Series</a:t>
            </a:r>
            <a:r>
              <a:rPr lang="en-US" dirty="0"/>
              <a:t>: Can draw a path along circuit, from one resistor to the other, w/o crossing a junction.  </a:t>
            </a:r>
          </a:p>
          <a:p>
            <a:endParaRPr lang="en-US" dirty="0"/>
          </a:p>
          <a:p>
            <a:r>
              <a:rPr lang="en-US" b="1" dirty="0"/>
              <a:t>Parallel</a:t>
            </a:r>
            <a:r>
              <a:rPr lang="en-US" dirty="0"/>
              <a:t>: Can draw a closed loop along the circuit, from one resistor to the other, w/o crossing another circuit element</a:t>
            </a:r>
          </a:p>
          <a:p>
            <a:r>
              <a:rPr lang="en-US" dirty="0"/>
              <a:t>               (i.e., battery, capacitor, resistor, etc.)</a:t>
            </a:r>
          </a:p>
        </p:txBody>
      </p:sp>
      <p:sp>
        <p:nvSpPr>
          <p:cNvPr id="15" name="TextBox 14">
            <a:extLst>
              <a:ext uri="{FF2B5EF4-FFF2-40B4-BE49-F238E27FC236}">
                <a16:creationId xmlns:a16="http://schemas.microsoft.com/office/drawing/2014/main" id="{473C767C-9703-4F3B-92E3-697334E864B5}"/>
              </a:ext>
            </a:extLst>
          </p:cNvPr>
          <p:cNvSpPr txBox="1"/>
          <p:nvPr/>
        </p:nvSpPr>
        <p:spPr>
          <a:xfrm>
            <a:off x="462203" y="953364"/>
            <a:ext cx="11186204" cy="923330"/>
          </a:xfrm>
          <a:prstGeom prst="rect">
            <a:avLst/>
          </a:prstGeom>
          <a:noFill/>
        </p:spPr>
        <p:txBody>
          <a:bodyPr wrap="none" rtlCol="0">
            <a:spAutoFit/>
          </a:bodyPr>
          <a:lstStyle/>
          <a:p>
            <a:r>
              <a:rPr lang="en-US" dirty="0"/>
              <a:t>Method of equivalent resistance aims to simplify a network of resistors by systematically replacing certain </a:t>
            </a:r>
          </a:p>
          <a:p>
            <a:r>
              <a:rPr lang="en-US" dirty="0"/>
              <a:t>combinations of resistors with a single ‘equivalent’ resistor.  The two resistor combinations amenable to this method</a:t>
            </a:r>
          </a:p>
          <a:p>
            <a:r>
              <a:rPr lang="en-US" dirty="0"/>
              <a:t>are </a:t>
            </a:r>
            <a:r>
              <a:rPr lang="en-US" i="1" dirty="0"/>
              <a:t>series</a:t>
            </a:r>
            <a:r>
              <a:rPr lang="en-US" dirty="0"/>
              <a:t>, and </a:t>
            </a:r>
            <a:r>
              <a:rPr lang="en-US" i="1" dirty="0"/>
              <a:t>parallel</a:t>
            </a:r>
            <a:r>
              <a:rPr lang="en-US" dirty="0"/>
              <a:t>.  Two resistors are connected ‘in series’ or ‘in parallel’ if they satisfy the following criteria:</a:t>
            </a:r>
          </a:p>
        </p:txBody>
      </p:sp>
      <p:graphicFrame>
        <p:nvGraphicFramePr>
          <p:cNvPr id="13" name="Object 12">
            <a:extLst>
              <a:ext uri="{FF2B5EF4-FFF2-40B4-BE49-F238E27FC236}">
                <a16:creationId xmlns:a16="http://schemas.microsoft.com/office/drawing/2014/main" id="{5F559B7C-79EE-4FCD-8129-2CDD2B401DD4}"/>
              </a:ext>
            </a:extLst>
          </p:cNvPr>
          <p:cNvGraphicFramePr>
            <a:graphicFrameLocks noChangeAspect="1"/>
          </p:cNvGraphicFramePr>
          <p:nvPr>
            <p:extLst>
              <p:ext uri="{D42A27DB-BD31-4B8C-83A1-F6EECF244321}">
                <p14:modId xmlns:p14="http://schemas.microsoft.com/office/powerpoint/2010/main" val="2460267442"/>
              </p:ext>
            </p:extLst>
          </p:nvPr>
        </p:nvGraphicFramePr>
        <p:xfrm>
          <a:off x="6768720" y="3369091"/>
          <a:ext cx="4770438" cy="3316287"/>
        </p:xfrm>
        <a:graphic>
          <a:graphicData uri="http://schemas.openxmlformats.org/presentationml/2006/ole">
            <mc:AlternateContent xmlns:mc="http://schemas.openxmlformats.org/markup-compatibility/2006">
              <mc:Choice xmlns:v="urn:schemas-microsoft-com:vml" Requires="v">
                <p:oleObj name="Bitmap Image" r:id="rId2" imgW="1874520" imgH="1303200" progId="Paint.Picture">
                  <p:embed/>
                </p:oleObj>
              </mc:Choice>
              <mc:Fallback>
                <p:oleObj name="Bitmap Image" r:id="rId2" imgW="1874520" imgH="1303200" progId="Paint.Picture">
                  <p:embed/>
                  <p:pic>
                    <p:nvPicPr>
                      <p:cNvPr id="11" name="Object 10">
                        <a:extLst>
                          <a:ext uri="{FF2B5EF4-FFF2-40B4-BE49-F238E27FC236}">
                            <a16:creationId xmlns:a16="http://schemas.microsoft.com/office/drawing/2014/main" id="{6B780D8E-EB15-4DD1-B911-4B2293848A2F}"/>
                          </a:ext>
                        </a:extLst>
                      </p:cNvPr>
                      <p:cNvPicPr>
                        <a:picLocks noChangeAspect="1" noChangeArrowheads="1"/>
                      </p:cNvPicPr>
                      <p:nvPr/>
                    </p:nvPicPr>
                    <p:blipFill>
                      <a:blip r:embed="rId3"/>
                      <a:srcRect/>
                      <a:stretch>
                        <a:fillRect/>
                      </a:stretch>
                    </p:blipFill>
                    <p:spPr bwMode="auto">
                      <a:xfrm>
                        <a:off x="6768720" y="3369091"/>
                        <a:ext cx="4770438" cy="3316287"/>
                      </a:xfrm>
                      <a:prstGeom prst="rect">
                        <a:avLst/>
                      </a:prstGeom>
                      <a:noFill/>
                    </p:spPr>
                  </p:pic>
                </p:oleObj>
              </mc:Fallback>
            </mc:AlternateContent>
          </a:graphicData>
        </a:graphic>
      </p:graphicFrame>
    </p:spTree>
    <p:extLst>
      <p:ext uri="{BB962C8B-B14F-4D97-AF65-F5344CB8AC3E}">
        <p14:creationId xmlns:p14="http://schemas.microsoft.com/office/powerpoint/2010/main" val="270013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DB740C8-DD57-4D32-AAB7-DF754C2162DF}"/>
              </a:ext>
            </a:extLst>
          </p:cNvPr>
          <p:cNvSpPr txBox="1"/>
          <p:nvPr/>
        </p:nvSpPr>
        <p:spPr>
          <a:xfrm>
            <a:off x="4498848" y="2283444"/>
            <a:ext cx="2800895" cy="646331"/>
          </a:xfrm>
          <a:prstGeom prst="rect">
            <a:avLst/>
          </a:prstGeom>
          <a:noFill/>
          <a:ln>
            <a:solidFill>
              <a:schemeClr val="accent6"/>
            </a:solidFill>
          </a:ln>
        </p:spPr>
        <p:txBody>
          <a:bodyPr wrap="none" rtlCol="0">
            <a:spAutoFit/>
          </a:bodyPr>
          <a:lstStyle/>
          <a:p>
            <a:r>
              <a:rPr lang="en-US" b="1" dirty="0"/>
              <a:t>Fun Fact</a:t>
            </a:r>
            <a:r>
              <a:rPr lang="en-US" dirty="0"/>
              <a:t>: Resistors in series </a:t>
            </a:r>
          </a:p>
          <a:p>
            <a:r>
              <a:rPr lang="en-US" dirty="0"/>
              <a:t>all carry the same current</a:t>
            </a:r>
          </a:p>
        </p:txBody>
      </p:sp>
      <p:sp>
        <p:nvSpPr>
          <p:cNvPr id="15" name="Title 1">
            <a:extLst>
              <a:ext uri="{FF2B5EF4-FFF2-40B4-BE49-F238E27FC236}">
                <a16:creationId xmlns:a16="http://schemas.microsoft.com/office/drawing/2014/main" id="{CA9E23EA-1558-41A0-A1DB-E3B3D972AFC8}"/>
              </a:ext>
            </a:extLst>
          </p:cNvPr>
          <p:cNvSpPr txBox="1">
            <a:spLocks/>
          </p:cNvSpPr>
          <p:nvPr/>
        </p:nvSpPr>
        <p:spPr>
          <a:xfrm>
            <a:off x="3922723" y="290001"/>
            <a:ext cx="5231216"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16" name="TextBox 15">
            <a:extLst>
              <a:ext uri="{FF2B5EF4-FFF2-40B4-BE49-F238E27FC236}">
                <a16:creationId xmlns:a16="http://schemas.microsoft.com/office/drawing/2014/main" id="{CD32FC13-72FC-43E8-B93F-27DCAB99079F}"/>
              </a:ext>
            </a:extLst>
          </p:cNvPr>
          <p:cNvSpPr txBox="1"/>
          <p:nvPr/>
        </p:nvSpPr>
        <p:spPr>
          <a:xfrm>
            <a:off x="418929" y="5817062"/>
            <a:ext cx="3586816" cy="646331"/>
          </a:xfrm>
          <a:prstGeom prst="rect">
            <a:avLst/>
          </a:prstGeom>
          <a:noFill/>
          <a:ln>
            <a:solidFill>
              <a:schemeClr val="accent6"/>
            </a:solidFill>
          </a:ln>
        </p:spPr>
        <p:txBody>
          <a:bodyPr wrap="none" rtlCol="0">
            <a:spAutoFit/>
          </a:bodyPr>
          <a:lstStyle/>
          <a:p>
            <a:r>
              <a:rPr lang="en-US" b="1" dirty="0"/>
              <a:t>Fun Fact</a:t>
            </a:r>
            <a:r>
              <a:rPr lang="en-US" dirty="0"/>
              <a:t>: Resistors in parallel </a:t>
            </a:r>
          </a:p>
          <a:p>
            <a:r>
              <a:rPr lang="en-US" dirty="0"/>
              <a:t>all carry the same voltage difference</a:t>
            </a:r>
          </a:p>
        </p:txBody>
      </p:sp>
      <p:graphicFrame>
        <p:nvGraphicFramePr>
          <p:cNvPr id="17" name="Object 16">
            <a:extLst>
              <a:ext uri="{FF2B5EF4-FFF2-40B4-BE49-F238E27FC236}">
                <a16:creationId xmlns:a16="http://schemas.microsoft.com/office/drawing/2014/main" id="{C0854EEE-6356-4A20-AB5C-C0C9504BA022}"/>
              </a:ext>
            </a:extLst>
          </p:cNvPr>
          <p:cNvGraphicFramePr>
            <a:graphicFrameLocks noChangeAspect="1"/>
          </p:cNvGraphicFramePr>
          <p:nvPr>
            <p:extLst>
              <p:ext uri="{D42A27DB-BD31-4B8C-83A1-F6EECF244321}">
                <p14:modId xmlns:p14="http://schemas.microsoft.com/office/powerpoint/2010/main" val="2909671979"/>
              </p:ext>
            </p:extLst>
          </p:nvPr>
        </p:nvGraphicFramePr>
        <p:xfrm>
          <a:off x="535361" y="1009975"/>
          <a:ext cx="3661293" cy="3128742"/>
        </p:xfrm>
        <a:graphic>
          <a:graphicData uri="http://schemas.openxmlformats.org/presentationml/2006/ole">
            <mc:AlternateContent xmlns:mc="http://schemas.openxmlformats.org/markup-compatibility/2006">
              <mc:Choice xmlns:v="urn:schemas-microsoft-com:vml" Requires="v">
                <p:oleObj name="Bitmap Image" r:id="rId2" imgW="2994840" imgH="2156400" progId="Paint.Picture">
                  <p:embed/>
                </p:oleObj>
              </mc:Choice>
              <mc:Fallback>
                <p:oleObj name="Bitmap Image" r:id="rId2" imgW="2994840" imgH="2156400" progId="Paint.Picture">
                  <p:embed/>
                  <p:pic>
                    <p:nvPicPr>
                      <p:cNvPr id="4" name="Object 3">
                        <a:extLst>
                          <a:ext uri="{FF2B5EF4-FFF2-40B4-BE49-F238E27FC236}">
                            <a16:creationId xmlns:a16="http://schemas.microsoft.com/office/drawing/2014/main" id="{0843ACF9-D667-419C-9FEF-4390EBCA083C}"/>
                          </a:ext>
                        </a:extLst>
                      </p:cNvPr>
                      <p:cNvPicPr>
                        <a:picLocks noChangeAspect="1" noChangeArrowheads="1"/>
                      </p:cNvPicPr>
                      <p:nvPr/>
                    </p:nvPicPr>
                    <p:blipFill>
                      <a:blip r:embed="rId3"/>
                      <a:srcRect l="2116" t="2776" r="14427" b="-978"/>
                      <a:stretch>
                        <a:fillRect/>
                      </a:stretch>
                    </p:blipFill>
                    <p:spPr bwMode="auto">
                      <a:xfrm>
                        <a:off x="535361" y="1009975"/>
                        <a:ext cx="3661293" cy="3128742"/>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7498CCB-EA74-4823-8AEB-A8B12F39E862}"/>
              </a:ext>
            </a:extLst>
          </p:cNvPr>
          <p:cNvGraphicFramePr>
            <a:graphicFrameLocks noChangeAspect="1"/>
          </p:cNvGraphicFramePr>
          <p:nvPr>
            <p:extLst>
              <p:ext uri="{D42A27DB-BD31-4B8C-83A1-F6EECF244321}">
                <p14:modId xmlns:p14="http://schemas.microsoft.com/office/powerpoint/2010/main" val="1197357841"/>
              </p:ext>
            </p:extLst>
          </p:nvPr>
        </p:nvGraphicFramePr>
        <p:xfrm>
          <a:off x="5777911" y="4098700"/>
          <a:ext cx="5500502" cy="2469299"/>
        </p:xfrm>
        <a:graphic>
          <a:graphicData uri="http://schemas.openxmlformats.org/presentationml/2006/ole">
            <mc:AlternateContent xmlns:mc="http://schemas.openxmlformats.org/markup-compatibility/2006">
              <mc:Choice xmlns:v="urn:schemas-microsoft-com:vml" Requires="v">
                <p:oleObj name="Bitmap Image" r:id="rId4" imgW="3893760" imgH="1615320" progId="Paint.Picture">
                  <p:embed/>
                </p:oleObj>
              </mc:Choice>
              <mc:Fallback>
                <p:oleObj name="Bitmap Image" r:id="rId4" imgW="3893760" imgH="1615320" progId="Paint.Picture">
                  <p:embed/>
                  <p:pic>
                    <p:nvPicPr>
                      <p:cNvPr id="4" name="Object 3">
                        <a:extLst>
                          <a:ext uri="{FF2B5EF4-FFF2-40B4-BE49-F238E27FC236}">
                            <a16:creationId xmlns:a16="http://schemas.microsoft.com/office/drawing/2014/main" id="{0843ACF9-D667-419C-9FEF-4390EBCA083C}"/>
                          </a:ext>
                        </a:extLst>
                      </p:cNvPr>
                      <p:cNvPicPr>
                        <a:picLocks noChangeAspect="1" noChangeArrowheads="1"/>
                      </p:cNvPicPr>
                      <p:nvPr/>
                    </p:nvPicPr>
                    <p:blipFill>
                      <a:blip r:embed="rId5"/>
                      <a:srcRect l="2116" t="2776" r="14427" b="-978"/>
                      <a:stretch>
                        <a:fillRect/>
                      </a:stretch>
                    </p:blipFill>
                    <p:spPr bwMode="auto">
                      <a:xfrm>
                        <a:off x="5777911" y="4098700"/>
                        <a:ext cx="5500502" cy="2469299"/>
                      </a:xfrm>
                      <a:prstGeom prst="rect">
                        <a:avLst/>
                      </a:prstGeom>
                      <a:noFill/>
                    </p:spPr>
                  </p:pic>
                </p:oleObj>
              </mc:Fallback>
            </mc:AlternateContent>
          </a:graphicData>
        </a:graphic>
      </p:graphicFrame>
      <p:cxnSp>
        <p:nvCxnSpPr>
          <p:cNvPr id="9" name="Straight Arrow Connector 8">
            <a:extLst>
              <a:ext uri="{FF2B5EF4-FFF2-40B4-BE49-F238E27FC236}">
                <a16:creationId xmlns:a16="http://schemas.microsoft.com/office/drawing/2014/main" id="{F15C92E7-79D7-45B7-8B6F-6F116CC2FBB3}"/>
              </a:ext>
            </a:extLst>
          </p:cNvPr>
          <p:cNvCxnSpPr/>
          <p:nvPr/>
        </p:nvCxnSpPr>
        <p:spPr>
          <a:xfrm>
            <a:off x="1798983" y="1610139"/>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F7AC985-B2CF-42A7-8DA7-ED21D638C5DB}"/>
              </a:ext>
            </a:extLst>
          </p:cNvPr>
          <p:cNvCxnSpPr/>
          <p:nvPr/>
        </p:nvCxnSpPr>
        <p:spPr>
          <a:xfrm>
            <a:off x="3124200" y="1610139"/>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F19A5F0A-1418-4628-9A39-567D3C7FD431}"/>
              </a:ext>
            </a:extLst>
          </p:cNvPr>
          <p:cNvCxnSpPr>
            <a:cxnSpLocks/>
          </p:cNvCxnSpPr>
          <p:nvPr/>
        </p:nvCxnSpPr>
        <p:spPr>
          <a:xfrm flipH="1">
            <a:off x="1798983" y="3429000"/>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BAB35BA-F861-45A5-A65E-B9039C871277}"/>
              </a:ext>
            </a:extLst>
          </p:cNvPr>
          <p:cNvCxnSpPr>
            <a:cxnSpLocks/>
          </p:cNvCxnSpPr>
          <p:nvPr/>
        </p:nvCxnSpPr>
        <p:spPr>
          <a:xfrm flipH="1">
            <a:off x="3094382" y="3429000"/>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736CFD5-83FF-4ED3-A530-5895624882B1}"/>
              </a:ext>
            </a:extLst>
          </p:cNvPr>
          <p:cNvCxnSpPr>
            <a:cxnSpLocks/>
          </p:cNvCxnSpPr>
          <p:nvPr/>
        </p:nvCxnSpPr>
        <p:spPr>
          <a:xfrm rot="5400000">
            <a:off x="3322982" y="1931506"/>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767733A-A9B6-4353-81A5-B4D689A8DE17}"/>
              </a:ext>
            </a:extLst>
          </p:cNvPr>
          <p:cNvCxnSpPr>
            <a:cxnSpLocks/>
          </p:cNvCxnSpPr>
          <p:nvPr/>
        </p:nvCxnSpPr>
        <p:spPr>
          <a:xfrm rot="5400000">
            <a:off x="3322981" y="3190462"/>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D3DDD9B-BA44-4315-A869-8909B3B78B32}"/>
              </a:ext>
            </a:extLst>
          </p:cNvPr>
          <p:cNvSpPr txBox="1"/>
          <p:nvPr/>
        </p:nvSpPr>
        <p:spPr>
          <a:xfrm>
            <a:off x="1878982" y="1240807"/>
            <a:ext cx="237566" cy="369332"/>
          </a:xfrm>
          <a:prstGeom prst="rect">
            <a:avLst/>
          </a:prstGeom>
          <a:noFill/>
        </p:spPr>
        <p:txBody>
          <a:bodyPr wrap="none" rtlCol="0">
            <a:spAutoFit/>
          </a:bodyPr>
          <a:lstStyle/>
          <a:p>
            <a:r>
              <a:rPr lang="en-US" dirty="0">
                <a:solidFill>
                  <a:srgbClr val="FF0000"/>
                </a:solidFill>
              </a:rPr>
              <a:t>i</a:t>
            </a:r>
          </a:p>
        </p:txBody>
      </p:sp>
      <p:sp>
        <p:nvSpPr>
          <p:cNvPr id="26" name="TextBox 25">
            <a:extLst>
              <a:ext uri="{FF2B5EF4-FFF2-40B4-BE49-F238E27FC236}">
                <a16:creationId xmlns:a16="http://schemas.microsoft.com/office/drawing/2014/main" id="{12A00CB1-3E8E-4AE4-B8E2-CE4669AE3285}"/>
              </a:ext>
            </a:extLst>
          </p:cNvPr>
          <p:cNvSpPr txBox="1"/>
          <p:nvPr/>
        </p:nvSpPr>
        <p:spPr>
          <a:xfrm>
            <a:off x="3193875" y="3384421"/>
            <a:ext cx="237566" cy="369332"/>
          </a:xfrm>
          <a:prstGeom prst="rect">
            <a:avLst/>
          </a:prstGeom>
          <a:noFill/>
        </p:spPr>
        <p:txBody>
          <a:bodyPr wrap="none" rtlCol="0">
            <a:spAutoFit/>
          </a:bodyPr>
          <a:lstStyle/>
          <a:p>
            <a:r>
              <a:rPr lang="en-US" dirty="0">
                <a:solidFill>
                  <a:srgbClr val="FF0000"/>
                </a:solidFill>
              </a:rPr>
              <a:t>i</a:t>
            </a:r>
          </a:p>
        </p:txBody>
      </p:sp>
      <p:sp>
        <p:nvSpPr>
          <p:cNvPr id="27" name="TextBox 26">
            <a:extLst>
              <a:ext uri="{FF2B5EF4-FFF2-40B4-BE49-F238E27FC236}">
                <a16:creationId xmlns:a16="http://schemas.microsoft.com/office/drawing/2014/main" id="{E11318F9-67EE-425D-8376-5F0A664FA626}"/>
              </a:ext>
            </a:extLst>
          </p:cNvPr>
          <p:cNvSpPr txBox="1"/>
          <p:nvPr/>
        </p:nvSpPr>
        <p:spPr>
          <a:xfrm>
            <a:off x="3542753" y="2969749"/>
            <a:ext cx="237566" cy="369332"/>
          </a:xfrm>
          <a:prstGeom prst="rect">
            <a:avLst/>
          </a:prstGeom>
          <a:noFill/>
        </p:spPr>
        <p:txBody>
          <a:bodyPr wrap="none" rtlCol="0">
            <a:spAutoFit/>
          </a:bodyPr>
          <a:lstStyle/>
          <a:p>
            <a:r>
              <a:rPr lang="en-US" dirty="0">
                <a:solidFill>
                  <a:srgbClr val="FF0000"/>
                </a:solidFill>
              </a:rPr>
              <a:t>i</a:t>
            </a:r>
          </a:p>
        </p:txBody>
      </p:sp>
      <p:sp>
        <p:nvSpPr>
          <p:cNvPr id="28" name="TextBox 27">
            <a:extLst>
              <a:ext uri="{FF2B5EF4-FFF2-40B4-BE49-F238E27FC236}">
                <a16:creationId xmlns:a16="http://schemas.microsoft.com/office/drawing/2014/main" id="{F4941B0A-86DF-4FC4-BAC9-3B304D2BE660}"/>
              </a:ext>
            </a:extLst>
          </p:cNvPr>
          <p:cNvSpPr txBox="1"/>
          <p:nvPr/>
        </p:nvSpPr>
        <p:spPr>
          <a:xfrm>
            <a:off x="3538207" y="1730273"/>
            <a:ext cx="237566" cy="369332"/>
          </a:xfrm>
          <a:prstGeom prst="rect">
            <a:avLst/>
          </a:prstGeom>
          <a:noFill/>
        </p:spPr>
        <p:txBody>
          <a:bodyPr wrap="none" rtlCol="0">
            <a:spAutoFit/>
          </a:bodyPr>
          <a:lstStyle/>
          <a:p>
            <a:r>
              <a:rPr lang="en-US" dirty="0">
                <a:solidFill>
                  <a:srgbClr val="FF0000"/>
                </a:solidFill>
              </a:rPr>
              <a:t>i</a:t>
            </a:r>
          </a:p>
        </p:txBody>
      </p:sp>
      <p:sp>
        <p:nvSpPr>
          <p:cNvPr id="29" name="TextBox 28">
            <a:extLst>
              <a:ext uri="{FF2B5EF4-FFF2-40B4-BE49-F238E27FC236}">
                <a16:creationId xmlns:a16="http://schemas.microsoft.com/office/drawing/2014/main" id="{0FD02C26-B198-4C62-AA51-0E7ED70A01AD}"/>
              </a:ext>
            </a:extLst>
          </p:cNvPr>
          <p:cNvSpPr txBox="1"/>
          <p:nvPr/>
        </p:nvSpPr>
        <p:spPr>
          <a:xfrm>
            <a:off x="3063836" y="1254690"/>
            <a:ext cx="237566" cy="369332"/>
          </a:xfrm>
          <a:prstGeom prst="rect">
            <a:avLst/>
          </a:prstGeom>
          <a:noFill/>
        </p:spPr>
        <p:txBody>
          <a:bodyPr wrap="none" rtlCol="0">
            <a:spAutoFit/>
          </a:bodyPr>
          <a:lstStyle/>
          <a:p>
            <a:r>
              <a:rPr lang="en-US" dirty="0">
                <a:solidFill>
                  <a:srgbClr val="FF0000"/>
                </a:solidFill>
              </a:rPr>
              <a:t>i</a:t>
            </a:r>
          </a:p>
        </p:txBody>
      </p:sp>
      <p:sp>
        <p:nvSpPr>
          <p:cNvPr id="30" name="TextBox 29">
            <a:extLst>
              <a:ext uri="{FF2B5EF4-FFF2-40B4-BE49-F238E27FC236}">
                <a16:creationId xmlns:a16="http://schemas.microsoft.com/office/drawing/2014/main" id="{B5834DB0-FF65-4097-8268-A31BEDDA50A0}"/>
              </a:ext>
            </a:extLst>
          </p:cNvPr>
          <p:cNvSpPr txBox="1"/>
          <p:nvPr/>
        </p:nvSpPr>
        <p:spPr>
          <a:xfrm>
            <a:off x="1958982" y="3428999"/>
            <a:ext cx="237566" cy="369332"/>
          </a:xfrm>
          <a:prstGeom prst="rect">
            <a:avLst/>
          </a:prstGeom>
          <a:noFill/>
        </p:spPr>
        <p:txBody>
          <a:bodyPr wrap="none" rtlCol="0">
            <a:spAutoFit/>
          </a:bodyPr>
          <a:lstStyle/>
          <a:p>
            <a:r>
              <a:rPr lang="en-US" dirty="0">
                <a:solidFill>
                  <a:srgbClr val="FF0000"/>
                </a:solidFill>
              </a:rPr>
              <a:t>i</a:t>
            </a:r>
          </a:p>
        </p:txBody>
      </p:sp>
      <p:cxnSp>
        <p:nvCxnSpPr>
          <p:cNvPr id="31" name="Straight Arrow Connector 30">
            <a:extLst>
              <a:ext uri="{FF2B5EF4-FFF2-40B4-BE49-F238E27FC236}">
                <a16:creationId xmlns:a16="http://schemas.microsoft.com/office/drawing/2014/main" id="{1BBFCED5-1A70-4976-9262-D508B1AA453B}"/>
              </a:ext>
            </a:extLst>
          </p:cNvPr>
          <p:cNvCxnSpPr/>
          <p:nvPr/>
        </p:nvCxnSpPr>
        <p:spPr>
          <a:xfrm>
            <a:off x="7282701" y="4287078"/>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E2D43A9-A382-4578-956D-17C17427B908}"/>
              </a:ext>
            </a:extLst>
          </p:cNvPr>
          <p:cNvCxnSpPr/>
          <p:nvPr/>
        </p:nvCxnSpPr>
        <p:spPr>
          <a:xfrm>
            <a:off x="8289866" y="4287078"/>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7D65DC1-0194-418C-A461-DAB9BCDCA6C8}"/>
              </a:ext>
            </a:extLst>
          </p:cNvPr>
          <p:cNvCxnSpPr/>
          <p:nvPr/>
        </p:nvCxnSpPr>
        <p:spPr>
          <a:xfrm>
            <a:off x="9883440" y="4287078"/>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C7D4C97-BB02-464E-8E06-F990F9EF0B60}"/>
              </a:ext>
            </a:extLst>
          </p:cNvPr>
          <p:cNvCxnSpPr>
            <a:cxnSpLocks/>
          </p:cNvCxnSpPr>
          <p:nvPr/>
        </p:nvCxnSpPr>
        <p:spPr>
          <a:xfrm flipH="1">
            <a:off x="9883440" y="6095999"/>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3AF37EC-998A-4C5E-A698-77808D940BE7}"/>
              </a:ext>
            </a:extLst>
          </p:cNvPr>
          <p:cNvCxnSpPr>
            <a:cxnSpLocks/>
          </p:cNvCxnSpPr>
          <p:nvPr/>
        </p:nvCxnSpPr>
        <p:spPr>
          <a:xfrm flipH="1">
            <a:off x="8329379" y="6102625"/>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C490EB0-99D8-4A32-9571-3FA4B0B90FE8}"/>
              </a:ext>
            </a:extLst>
          </p:cNvPr>
          <p:cNvCxnSpPr>
            <a:cxnSpLocks/>
          </p:cNvCxnSpPr>
          <p:nvPr/>
        </p:nvCxnSpPr>
        <p:spPr>
          <a:xfrm flipH="1">
            <a:off x="7282700" y="6109250"/>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588230AC-31C1-4531-A906-BCE20AF36099}"/>
              </a:ext>
            </a:extLst>
          </p:cNvPr>
          <p:cNvCxnSpPr>
            <a:cxnSpLocks/>
          </p:cNvCxnSpPr>
          <p:nvPr/>
        </p:nvCxnSpPr>
        <p:spPr>
          <a:xfrm rot="5400000">
            <a:off x="7620002" y="4573789"/>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3409345E-350A-4511-84F1-BAB1A612020A}"/>
              </a:ext>
            </a:extLst>
          </p:cNvPr>
          <p:cNvCxnSpPr>
            <a:cxnSpLocks/>
          </p:cNvCxnSpPr>
          <p:nvPr/>
        </p:nvCxnSpPr>
        <p:spPr>
          <a:xfrm rot="5400000">
            <a:off x="10681253" y="4538535"/>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AC76C50-701B-4306-91B6-35D1B02400EC}"/>
              </a:ext>
            </a:extLst>
          </p:cNvPr>
          <p:cNvCxnSpPr>
            <a:cxnSpLocks/>
          </p:cNvCxnSpPr>
          <p:nvPr/>
        </p:nvCxnSpPr>
        <p:spPr>
          <a:xfrm rot="5400000">
            <a:off x="9077740" y="5828149"/>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76451DE-4722-43F3-86D3-0FA360D02198}"/>
              </a:ext>
            </a:extLst>
          </p:cNvPr>
          <p:cNvCxnSpPr>
            <a:cxnSpLocks/>
          </p:cNvCxnSpPr>
          <p:nvPr/>
        </p:nvCxnSpPr>
        <p:spPr>
          <a:xfrm rot="5400000">
            <a:off x="9077740" y="4573790"/>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B6F123EB-2171-4278-92E5-209314A97569}"/>
              </a:ext>
            </a:extLst>
          </p:cNvPr>
          <p:cNvCxnSpPr>
            <a:cxnSpLocks/>
          </p:cNvCxnSpPr>
          <p:nvPr/>
        </p:nvCxnSpPr>
        <p:spPr>
          <a:xfrm rot="5400000">
            <a:off x="7620002" y="5848025"/>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673E41C2-FB16-4D10-8015-D64A7F4B8629}"/>
              </a:ext>
            </a:extLst>
          </p:cNvPr>
          <p:cNvCxnSpPr>
            <a:cxnSpLocks/>
          </p:cNvCxnSpPr>
          <p:nvPr/>
        </p:nvCxnSpPr>
        <p:spPr>
          <a:xfrm rot="5400000">
            <a:off x="10681253" y="5848026"/>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77A5599-F75A-4723-8144-A91F50B1B817}"/>
              </a:ext>
            </a:extLst>
          </p:cNvPr>
          <p:cNvSpPr txBox="1"/>
          <p:nvPr/>
        </p:nvSpPr>
        <p:spPr>
          <a:xfrm>
            <a:off x="7320195" y="3914034"/>
            <a:ext cx="237566" cy="369332"/>
          </a:xfrm>
          <a:prstGeom prst="rect">
            <a:avLst/>
          </a:prstGeom>
          <a:noFill/>
        </p:spPr>
        <p:txBody>
          <a:bodyPr wrap="none" rtlCol="0">
            <a:spAutoFit/>
          </a:bodyPr>
          <a:lstStyle/>
          <a:p>
            <a:r>
              <a:rPr lang="en-US" dirty="0">
                <a:solidFill>
                  <a:srgbClr val="FF0000"/>
                </a:solidFill>
              </a:rPr>
              <a:t>i</a:t>
            </a:r>
          </a:p>
        </p:txBody>
      </p:sp>
      <p:sp>
        <p:nvSpPr>
          <p:cNvPr id="44" name="TextBox 43">
            <a:extLst>
              <a:ext uri="{FF2B5EF4-FFF2-40B4-BE49-F238E27FC236}">
                <a16:creationId xmlns:a16="http://schemas.microsoft.com/office/drawing/2014/main" id="{879B780F-F75A-4EB3-A901-7368A623F3E7}"/>
              </a:ext>
            </a:extLst>
          </p:cNvPr>
          <p:cNvSpPr txBox="1"/>
          <p:nvPr/>
        </p:nvSpPr>
        <p:spPr>
          <a:xfrm>
            <a:off x="7362699" y="6119042"/>
            <a:ext cx="237566" cy="369332"/>
          </a:xfrm>
          <a:prstGeom prst="rect">
            <a:avLst/>
          </a:prstGeom>
          <a:noFill/>
        </p:spPr>
        <p:txBody>
          <a:bodyPr wrap="none" rtlCol="0">
            <a:spAutoFit/>
          </a:bodyPr>
          <a:lstStyle/>
          <a:p>
            <a:r>
              <a:rPr lang="en-US" dirty="0">
                <a:solidFill>
                  <a:srgbClr val="FF0000"/>
                </a:solidFill>
              </a:rPr>
              <a:t>i</a:t>
            </a:r>
          </a:p>
        </p:txBody>
      </p:sp>
      <p:sp>
        <p:nvSpPr>
          <p:cNvPr id="2" name="TextBox 1">
            <a:extLst>
              <a:ext uri="{FF2B5EF4-FFF2-40B4-BE49-F238E27FC236}">
                <a16:creationId xmlns:a16="http://schemas.microsoft.com/office/drawing/2014/main" id="{0AC2285A-AFF3-43EB-BD97-787B7C91CA6D}"/>
              </a:ext>
            </a:extLst>
          </p:cNvPr>
          <p:cNvSpPr txBox="1"/>
          <p:nvPr/>
        </p:nvSpPr>
        <p:spPr>
          <a:xfrm>
            <a:off x="7883740" y="4339752"/>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1</a:t>
            </a:r>
            <a:endParaRPr lang="en-US" dirty="0">
              <a:solidFill>
                <a:srgbClr val="FF0000"/>
              </a:solidFill>
            </a:endParaRPr>
          </a:p>
        </p:txBody>
      </p:sp>
      <p:sp>
        <p:nvSpPr>
          <p:cNvPr id="4" name="Rectangle 3">
            <a:extLst>
              <a:ext uri="{FF2B5EF4-FFF2-40B4-BE49-F238E27FC236}">
                <a16:creationId xmlns:a16="http://schemas.microsoft.com/office/drawing/2014/main" id="{D02CD258-8095-49E8-A946-5E4342FE983B}"/>
              </a:ext>
            </a:extLst>
          </p:cNvPr>
          <p:cNvSpPr/>
          <p:nvPr/>
        </p:nvSpPr>
        <p:spPr>
          <a:xfrm>
            <a:off x="7883740" y="5535041"/>
            <a:ext cx="316112" cy="369332"/>
          </a:xfrm>
          <a:prstGeom prst="rect">
            <a:avLst/>
          </a:prstGeom>
        </p:spPr>
        <p:txBody>
          <a:bodyPr wrap="none">
            <a:spAutoFit/>
          </a:bodyPr>
          <a:lstStyle/>
          <a:p>
            <a:r>
              <a:rPr lang="en-US" dirty="0">
                <a:solidFill>
                  <a:srgbClr val="FF0000"/>
                </a:solidFill>
              </a:rPr>
              <a:t>i</a:t>
            </a:r>
            <a:r>
              <a:rPr lang="en-US" baseline="-25000" dirty="0">
                <a:solidFill>
                  <a:srgbClr val="FF0000"/>
                </a:solidFill>
              </a:rPr>
              <a:t>1</a:t>
            </a:r>
            <a:endParaRPr lang="en-US" dirty="0"/>
          </a:p>
        </p:txBody>
      </p:sp>
      <p:sp>
        <p:nvSpPr>
          <p:cNvPr id="5" name="Rectangle 4">
            <a:extLst>
              <a:ext uri="{FF2B5EF4-FFF2-40B4-BE49-F238E27FC236}">
                <a16:creationId xmlns:a16="http://schemas.microsoft.com/office/drawing/2014/main" id="{AEB24B06-9DBD-49ED-A198-241EED92B884}"/>
              </a:ext>
            </a:extLst>
          </p:cNvPr>
          <p:cNvSpPr/>
          <p:nvPr/>
        </p:nvSpPr>
        <p:spPr>
          <a:xfrm>
            <a:off x="8198304" y="3890795"/>
            <a:ext cx="545342" cy="369332"/>
          </a:xfrm>
          <a:prstGeom prst="rect">
            <a:avLst/>
          </a:prstGeom>
        </p:spPr>
        <p:txBody>
          <a:bodyPr wrap="none">
            <a:spAutoFit/>
          </a:bodyPr>
          <a:lstStyle/>
          <a:p>
            <a:r>
              <a:rPr lang="en-US" dirty="0">
                <a:solidFill>
                  <a:srgbClr val="FF0000"/>
                </a:solidFill>
              </a:rPr>
              <a:t>i - i</a:t>
            </a:r>
            <a:r>
              <a:rPr lang="en-US" baseline="-25000" dirty="0">
                <a:solidFill>
                  <a:srgbClr val="FF0000"/>
                </a:solidFill>
              </a:rPr>
              <a:t>1</a:t>
            </a:r>
            <a:endParaRPr lang="en-US" dirty="0"/>
          </a:p>
        </p:txBody>
      </p:sp>
      <p:sp>
        <p:nvSpPr>
          <p:cNvPr id="45" name="Rectangle 44">
            <a:extLst>
              <a:ext uri="{FF2B5EF4-FFF2-40B4-BE49-F238E27FC236}">
                <a16:creationId xmlns:a16="http://schemas.microsoft.com/office/drawing/2014/main" id="{E8691BBA-2179-42B7-8DF7-BE04AB9BEBE8}"/>
              </a:ext>
            </a:extLst>
          </p:cNvPr>
          <p:cNvSpPr/>
          <p:nvPr/>
        </p:nvSpPr>
        <p:spPr>
          <a:xfrm>
            <a:off x="8290497" y="6119042"/>
            <a:ext cx="545342" cy="369332"/>
          </a:xfrm>
          <a:prstGeom prst="rect">
            <a:avLst/>
          </a:prstGeom>
        </p:spPr>
        <p:txBody>
          <a:bodyPr wrap="none">
            <a:spAutoFit/>
          </a:bodyPr>
          <a:lstStyle/>
          <a:p>
            <a:r>
              <a:rPr lang="en-US" dirty="0">
                <a:solidFill>
                  <a:srgbClr val="FF0000"/>
                </a:solidFill>
              </a:rPr>
              <a:t>i - i</a:t>
            </a:r>
            <a:r>
              <a:rPr lang="en-US" baseline="-25000" dirty="0">
                <a:solidFill>
                  <a:srgbClr val="FF0000"/>
                </a:solidFill>
              </a:rPr>
              <a:t>1</a:t>
            </a:r>
            <a:endParaRPr lang="en-US" dirty="0"/>
          </a:p>
        </p:txBody>
      </p:sp>
      <p:sp>
        <p:nvSpPr>
          <p:cNvPr id="6" name="TextBox 5">
            <a:extLst>
              <a:ext uri="{FF2B5EF4-FFF2-40B4-BE49-F238E27FC236}">
                <a16:creationId xmlns:a16="http://schemas.microsoft.com/office/drawing/2014/main" id="{0ECCA71D-9BAF-4290-995B-1B523AC471BA}"/>
              </a:ext>
            </a:extLst>
          </p:cNvPr>
          <p:cNvSpPr txBox="1"/>
          <p:nvPr/>
        </p:nvSpPr>
        <p:spPr>
          <a:xfrm>
            <a:off x="9317655" y="4349897"/>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2</a:t>
            </a:r>
            <a:endParaRPr lang="en-US" dirty="0">
              <a:solidFill>
                <a:srgbClr val="FF0000"/>
              </a:solidFill>
            </a:endParaRPr>
          </a:p>
        </p:txBody>
      </p:sp>
      <p:sp>
        <p:nvSpPr>
          <p:cNvPr id="46" name="TextBox 45">
            <a:extLst>
              <a:ext uri="{FF2B5EF4-FFF2-40B4-BE49-F238E27FC236}">
                <a16:creationId xmlns:a16="http://schemas.microsoft.com/office/drawing/2014/main" id="{EF3ABABF-B946-4871-83DB-3ACF6F096CBA}"/>
              </a:ext>
            </a:extLst>
          </p:cNvPr>
          <p:cNvSpPr txBox="1"/>
          <p:nvPr/>
        </p:nvSpPr>
        <p:spPr>
          <a:xfrm>
            <a:off x="9314409" y="5615461"/>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2</a:t>
            </a:r>
            <a:endParaRPr lang="en-US" dirty="0">
              <a:solidFill>
                <a:srgbClr val="FF0000"/>
              </a:solidFill>
            </a:endParaRPr>
          </a:p>
        </p:txBody>
      </p:sp>
      <p:sp>
        <p:nvSpPr>
          <p:cNvPr id="7" name="TextBox 6">
            <a:extLst>
              <a:ext uri="{FF2B5EF4-FFF2-40B4-BE49-F238E27FC236}">
                <a16:creationId xmlns:a16="http://schemas.microsoft.com/office/drawing/2014/main" id="{59060392-A056-4723-B33A-6E879937E418}"/>
              </a:ext>
            </a:extLst>
          </p:cNvPr>
          <p:cNvSpPr txBox="1"/>
          <p:nvPr/>
        </p:nvSpPr>
        <p:spPr>
          <a:xfrm>
            <a:off x="10976069" y="5615461"/>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3</a:t>
            </a:r>
            <a:endParaRPr lang="en-US" dirty="0">
              <a:solidFill>
                <a:srgbClr val="FF0000"/>
              </a:solidFill>
            </a:endParaRPr>
          </a:p>
        </p:txBody>
      </p:sp>
      <p:sp>
        <p:nvSpPr>
          <p:cNvPr id="8" name="TextBox 7">
            <a:extLst>
              <a:ext uri="{FF2B5EF4-FFF2-40B4-BE49-F238E27FC236}">
                <a16:creationId xmlns:a16="http://schemas.microsoft.com/office/drawing/2014/main" id="{1F2D3241-6474-4179-BB94-409C0D72CF97}"/>
              </a:ext>
            </a:extLst>
          </p:cNvPr>
          <p:cNvSpPr txBox="1"/>
          <p:nvPr/>
        </p:nvSpPr>
        <p:spPr>
          <a:xfrm>
            <a:off x="4446837" y="1411008"/>
            <a:ext cx="5946180" cy="369332"/>
          </a:xfrm>
          <a:prstGeom prst="rect">
            <a:avLst/>
          </a:prstGeom>
          <a:noFill/>
        </p:spPr>
        <p:txBody>
          <a:bodyPr wrap="none" rtlCol="0">
            <a:spAutoFit/>
          </a:bodyPr>
          <a:lstStyle/>
          <a:p>
            <a:r>
              <a:rPr lang="en-US" dirty="0"/>
              <a:t>If current starts out as </a:t>
            </a:r>
            <a:r>
              <a:rPr lang="en-US" dirty="0" err="1"/>
              <a:t>i</a:t>
            </a:r>
            <a:r>
              <a:rPr lang="en-US" dirty="0"/>
              <a:t>, what is the current everywhere else?</a:t>
            </a:r>
          </a:p>
        </p:txBody>
      </p:sp>
      <p:sp>
        <p:nvSpPr>
          <p:cNvPr id="10" name="TextBox 9">
            <a:extLst>
              <a:ext uri="{FF2B5EF4-FFF2-40B4-BE49-F238E27FC236}">
                <a16:creationId xmlns:a16="http://schemas.microsoft.com/office/drawing/2014/main" id="{612E3435-69F0-47D0-9AD2-25E1ED115DDA}"/>
              </a:ext>
            </a:extLst>
          </p:cNvPr>
          <p:cNvSpPr txBox="1"/>
          <p:nvPr/>
        </p:nvSpPr>
        <p:spPr>
          <a:xfrm>
            <a:off x="4446837" y="1755906"/>
            <a:ext cx="5328895" cy="369332"/>
          </a:xfrm>
          <a:prstGeom prst="rect">
            <a:avLst/>
          </a:prstGeom>
          <a:noFill/>
        </p:spPr>
        <p:txBody>
          <a:bodyPr wrap="none" rtlCol="0">
            <a:spAutoFit/>
          </a:bodyPr>
          <a:lstStyle/>
          <a:p>
            <a:r>
              <a:rPr lang="en-US" dirty="0"/>
              <a:t>Currents must be the same b/c of charge conservation.</a:t>
            </a:r>
          </a:p>
        </p:txBody>
      </p:sp>
      <p:sp>
        <p:nvSpPr>
          <p:cNvPr id="11" name="TextBox 10">
            <a:extLst>
              <a:ext uri="{FF2B5EF4-FFF2-40B4-BE49-F238E27FC236}">
                <a16:creationId xmlns:a16="http://schemas.microsoft.com/office/drawing/2014/main" id="{A5A2F98D-4088-46B5-BA03-B51BAA3158F6}"/>
              </a:ext>
            </a:extLst>
          </p:cNvPr>
          <p:cNvSpPr txBox="1"/>
          <p:nvPr/>
        </p:nvSpPr>
        <p:spPr>
          <a:xfrm>
            <a:off x="399661" y="4255009"/>
            <a:ext cx="4737707" cy="369332"/>
          </a:xfrm>
          <a:prstGeom prst="rect">
            <a:avLst/>
          </a:prstGeom>
          <a:noFill/>
        </p:spPr>
        <p:txBody>
          <a:bodyPr wrap="none" rtlCol="0">
            <a:spAutoFit/>
          </a:bodyPr>
          <a:lstStyle/>
          <a:p>
            <a:r>
              <a:rPr lang="en-US" dirty="0"/>
              <a:t>How do currents relate in a parallel connection?</a:t>
            </a:r>
          </a:p>
        </p:txBody>
      </p:sp>
      <p:sp>
        <p:nvSpPr>
          <p:cNvPr id="50" name="TextBox 49">
            <a:extLst>
              <a:ext uri="{FF2B5EF4-FFF2-40B4-BE49-F238E27FC236}">
                <a16:creationId xmlns:a16="http://schemas.microsoft.com/office/drawing/2014/main" id="{BFC0B39A-B6CD-4102-950C-D771C875DB62}"/>
              </a:ext>
            </a:extLst>
          </p:cNvPr>
          <p:cNvSpPr txBox="1"/>
          <p:nvPr/>
        </p:nvSpPr>
        <p:spPr>
          <a:xfrm>
            <a:off x="10990508" y="4283366"/>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3</a:t>
            </a:r>
            <a:endParaRPr lang="en-US" dirty="0">
              <a:solidFill>
                <a:srgbClr val="FF0000"/>
              </a:solidFill>
            </a:endParaRPr>
          </a:p>
        </p:txBody>
      </p:sp>
      <p:sp>
        <p:nvSpPr>
          <p:cNvPr id="51" name="TextBox 50">
            <a:extLst>
              <a:ext uri="{FF2B5EF4-FFF2-40B4-BE49-F238E27FC236}">
                <a16:creationId xmlns:a16="http://schemas.microsoft.com/office/drawing/2014/main" id="{B37BCD02-AB68-491C-A457-0F09A473CDC9}"/>
              </a:ext>
            </a:extLst>
          </p:cNvPr>
          <p:cNvSpPr txBox="1"/>
          <p:nvPr/>
        </p:nvSpPr>
        <p:spPr>
          <a:xfrm>
            <a:off x="9883440" y="3899491"/>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3</a:t>
            </a:r>
            <a:endParaRPr lang="en-US" dirty="0">
              <a:solidFill>
                <a:srgbClr val="FF0000"/>
              </a:solidFill>
            </a:endParaRPr>
          </a:p>
        </p:txBody>
      </p:sp>
      <p:sp>
        <p:nvSpPr>
          <p:cNvPr id="52" name="TextBox 51">
            <a:extLst>
              <a:ext uri="{FF2B5EF4-FFF2-40B4-BE49-F238E27FC236}">
                <a16:creationId xmlns:a16="http://schemas.microsoft.com/office/drawing/2014/main" id="{3C7411D4-ED1C-4DA0-BE17-9EC10E8DD6B4}"/>
              </a:ext>
            </a:extLst>
          </p:cNvPr>
          <p:cNvSpPr txBox="1"/>
          <p:nvPr/>
        </p:nvSpPr>
        <p:spPr>
          <a:xfrm>
            <a:off x="9836757" y="6087586"/>
            <a:ext cx="316112" cy="369332"/>
          </a:xfrm>
          <a:prstGeom prst="rect">
            <a:avLst/>
          </a:prstGeom>
          <a:noFill/>
        </p:spPr>
        <p:txBody>
          <a:bodyPr wrap="none" rtlCol="0">
            <a:spAutoFit/>
          </a:bodyPr>
          <a:lstStyle/>
          <a:p>
            <a:r>
              <a:rPr lang="en-US" dirty="0">
                <a:solidFill>
                  <a:srgbClr val="FF0000"/>
                </a:solidFill>
              </a:rPr>
              <a:t>i</a:t>
            </a:r>
            <a:r>
              <a:rPr lang="en-US" baseline="-25000" dirty="0">
                <a:solidFill>
                  <a:srgbClr val="FF0000"/>
                </a:solidFill>
              </a:rPr>
              <a:t>3</a:t>
            </a:r>
            <a:endParaRPr lang="en-US" dirty="0">
              <a:solidFill>
                <a:srgbClr val="FF0000"/>
              </a:solidFill>
            </a:endParaRPr>
          </a:p>
        </p:txBody>
      </p:sp>
      <p:sp>
        <p:nvSpPr>
          <p:cNvPr id="12" name="TextBox 11">
            <a:extLst>
              <a:ext uri="{FF2B5EF4-FFF2-40B4-BE49-F238E27FC236}">
                <a16:creationId xmlns:a16="http://schemas.microsoft.com/office/drawing/2014/main" id="{95A2E397-EE2A-4160-B52D-9ECB2020D452}"/>
              </a:ext>
            </a:extLst>
          </p:cNvPr>
          <p:cNvSpPr txBox="1"/>
          <p:nvPr/>
        </p:nvSpPr>
        <p:spPr>
          <a:xfrm>
            <a:off x="375703" y="4706036"/>
            <a:ext cx="2442335" cy="369332"/>
          </a:xfrm>
          <a:prstGeom prst="rect">
            <a:avLst/>
          </a:prstGeom>
          <a:noFill/>
        </p:spPr>
        <p:txBody>
          <a:bodyPr wrap="none" rtlCol="0">
            <a:spAutoFit/>
          </a:bodyPr>
          <a:lstStyle/>
          <a:p>
            <a:r>
              <a:rPr lang="en-US" dirty="0"/>
              <a:t>How do voltages relate?</a:t>
            </a:r>
          </a:p>
        </p:txBody>
      </p:sp>
      <p:graphicFrame>
        <p:nvGraphicFramePr>
          <p:cNvPr id="13" name="Object 12">
            <a:extLst>
              <a:ext uri="{FF2B5EF4-FFF2-40B4-BE49-F238E27FC236}">
                <a16:creationId xmlns:a16="http://schemas.microsoft.com/office/drawing/2014/main" id="{C971F537-05E5-40AC-BBA4-AF39AF6A7A84}"/>
              </a:ext>
            </a:extLst>
          </p:cNvPr>
          <p:cNvGraphicFramePr>
            <a:graphicFrameLocks noChangeAspect="1"/>
          </p:cNvGraphicFramePr>
          <p:nvPr>
            <p:extLst>
              <p:ext uri="{D42A27DB-BD31-4B8C-83A1-F6EECF244321}">
                <p14:modId xmlns:p14="http://schemas.microsoft.com/office/powerpoint/2010/main" val="2475401344"/>
              </p:ext>
            </p:extLst>
          </p:nvPr>
        </p:nvGraphicFramePr>
        <p:xfrm>
          <a:off x="7194550" y="5289550"/>
          <a:ext cx="412750" cy="290513"/>
        </p:xfrm>
        <a:graphic>
          <a:graphicData uri="http://schemas.openxmlformats.org/presentationml/2006/ole">
            <mc:AlternateContent xmlns:mc="http://schemas.openxmlformats.org/markup-compatibility/2006">
              <mc:Choice xmlns:v="urn:schemas-microsoft-com:vml" Requires="v">
                <p:oleObj name="Equation" r:id="rId6" imgW="253800" imgH="177480" progId="Equation.DSMT4">
                  <p:embed/>
                </p:oleObj>
              </mc:Choice>
              <mc:Fallback>
                <p:oleObj name="Equation" r:id="rId6" imgW="253800" imgH="177480" progId="Equation.DSMT4">
                  <p:embed/>
                  <p:pic>
                    <p:nvPicPr>
                      <p:cNvPr id="0" name=""/>
                      <p:cNvPicPr/>
                      <p:nvPr/>
                    </p:nvPicPr>
                    <p:blipFill>
                      <a:blip r:embed="rId7"/>
                      <a:stretch>
                        <a:fillRect/>
                      </a:stretch>
                    </p:blipFill>
                    <p:spPr>
                      <a:xfrm>
                        <a:off x="7194550" y="5289550"/>
                        <a:ext cx="412750" cy="290513"/>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C5565106-458F-4F1E-A880-5F688D1D2D21}"/>
              </a:ext>
            </a:extLst>
          </p:cNvPr>
          <p:cNvGraphicFramePr>
            <a:graphicFrameLocks noChangeAspect="1"/>
          </p:cNvGraphicFramePr>
          <p:nvPr>
            <p:extLst>
              <p:ext uri="{D42A27DB-BD31-4B8C-83A1-F6EECF244321}">
                <p14:modId xmlns:p14="http://schemas.microsoft.com/office/powerpoint/2010/main" val="639504620"/>
              </p:ext>
            </p:extLst>
          </p:nvPr>
        </p:nvGraphicFramePr>
        <p:xfrm>
          <a:off x="10279063" y="5316538"/>
          <a:ext cx="423862" cy="296862"/>
        </p:xfrm>
        <a:graphic>
          <a:graphicData uri="http://schemas.openxmlformats.org/presentationml/2006/ole">
            <mc:AlternateContent xmlns:mc="http://schemas.openxmlformats.org/markup-compatibility/2006">
              <mc:Choice xmlns:v="urn:schemas-microsoft-com:vml" Requires="v">
                <p:oleObj name="Equation" r:id="rId8" imgW="253800" imgH="177480" progId="Equation.DSMT4">
                  <p:embed/>
                </p:oleObj>
              </mc:Choice>
              <mc:Fallback>
                <p:oleObj name="Equation" r:id="rId8" imgW="253800" imgH="177480" progId="Equation.DSMT4">
                  <p:embed/>
                  <p:pic>
                    <p:nvPicPr>
                      <p:cNvPr id="13" name="Object 12">
                        <a:extLst>
                          <a:ext uri="{FF2B5EF4-FFF2-40B4-BE49-F238E27FC236}">
                            <a16:creationId xmlns:a16="http://schemas.microsoft.com/office/drawing/2014/main" id="{C971F537-05E5-40AC-BBA4-AF39AF6A7A84}"/>
                          </a:ext>
                        </a:extLst>
                      </p:cNvPr>
                      <p:cNvPicPr/>
                      <p:nvPr/>
                    </p:nvPicPr>
                    <p:blipFill>
                      <a:blip r:embed="rId9"/>
                      <a:stretch>
                        <a:fillRect/>
                      </a:stretch>
                    </p:blipFill>
                    <p:spPr>
                      <a:xfrm>
                        <a:off x="10279063" y="5316538"/>
                        <a:ext cx="423862" cy="296862"/>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49641F60-F96E-4BC7-A224-928BF4286261}"/>
              </a:ext>
            </a:extLst>
          </p:cNvPr>
          <p:cNvGraphicFramePr>
            <a:graphicFrameLocks noChangeAspect="1"/>
          </p:cNvGraphicFramePr>
          <p:nvPr>
            <p:extLst>
              <p:ext uri="{D42A27DB-BD31-4B8C-83A1-F6EECF244321}">
                <p14:modId xmlns:p14="http://schemas.microsoft.com/office/powerpoint/2010/main" val="369101331"/>
              </p:ext>
            </p:extLst>
          </p:nvPr>
        </p:nvGraphicFramePr>
        <p:xfrm>
          <a:off x="8693150" y="5303838"/>
          <a:ext cx="444500" cy="309562"/>
        </p:xfrm>
        <a:graphic>
          <a:graphicData uri="http://schemas.openxmlformats.org/presentationml/2006/ole">
            <mc:AlternateContent xmlns:mc="http://schemas.openxmlformats.org/markup-compatibility/2006">
              <mc:Choice xmlns:v="urn:schemas-microsoft-com:vml" Requires="v">
                <p:oleObj name="Equation" r:id="rId10" imgW="253800" imgH="177480" progId="Equation.DSMT4">
                  <p:embed/>
                </p:oleObj>
              </mc:Choice>
              <mc:Fallback>
                <p:oleObj name="Equation" r:id="rId10" imgW="253800" imgH="177480" progId="Equation.DSMT4">
                  <p:embed/>
                  <p:pic>
                    <p:nvPicPr>
                      <p:cNvPr id="13" name="Object 12">
                        <a:extLst>
                          <a:ext uri="{FF2B5EF4-FFF2-40B4-BE49-F238E27FC236}">
                            <a16:creationId xmlns:a16="http://schemas.microsoft.com/office/drawing/2014/main" id="{C971F537-05E5-40AC-BBA4-AF39AF6A7A84}"/>
                          </a:ext>
                        </a:extLst>
                      </p:cNvPr>
                      <p:cNvPicPr/>
                      <p:nvPr/>
                    </p:nvPicPr>
                    <p:blipFill>
                      <a:blip r:embed="rId11"/>
                      <a:stretch>
                        <a:fillRect/>
                      </a:stretch>
                    </p:blipFill>
                    <p:spPr>
                      <a:xfrm>
                        <a:off x="8693150" y="5303838"/>
                        <a:ext cx="444500" cy="309562"/>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ECCFF4ED-256D-4DB3-B36B-2EF6CD742ECB}"/>
              </a:ext>
            </a:extLst>
          </p:cNvPr>
          <p:cNvGraphicFramePr>
            <a:graphicFrameLocks noChangeAspect="1"/>
          </p:cNvGraphicFramePr>
          <p:nvPr>
            <p:extLst>
              <p:ext uri="{D42A27DB-BD31-4B8C-83A1-F6EECF244321}">
                <p14:modId xmlns:p14="http://schemas.microsoft.com/office/powerpoint/2010/main" val="3598462807"/>
              </p:ext>
            </p:extLst>
          </p:nvPr>
        </p:nvGraphicFramePr>
        <p:xfrm>
          <a:off x="3723165" y="2372455"/>
          <a:ext cx="473489" cy="387999"/>
        </p:xfrm>
        <a:graphic>
          <a:graphicData uri="http://schemas.openxmlformats.org/presentationml/2006/ole">
            <mc:AlternateContent xmlns:mc="http://schemas.openxmlformats.org/markup-compatibility/2006">
              <mc:Choice xmlns:v="urn:schemas-microsoft-com:vml" Requires="v">
                <p:oleObj name="Equation" r:id="rId12" imgW="279360" imgH="228600" progId="Equation.DSMT4">
                  <p:embed/>
                </p:oleObj>
              </mc:Choice>
              <mc:Fallback>
                <p:oleObj name="Equation" r:id="rId12" imgW="279360" imgH="228600" progId="Equation.DSMT4">
                  <p:embed/>
                  <p:pic>
                    <p:nvPicPr>
                      <p:cNvPr id="13" name="Object 12">
                        <a:extLst>
                          <a:ext uri="{FF2B5EF4-FFF2-40B4-BE49-F238E27FC236}">
                            <a16:creationId xmlns:a16="http://schemas.microsoft.com/office/drawing/2014/main" id="{C971F537-05E5-40AC-BBA4-AF39AF6A7A84}"/>
                          </a:ext>
                        </a:extLst>
                      </p:cNvPr>
                      <p:cNvPicPr/>
                      <p:nvPr/>
                    </p:nvPicPr>
                    <p:blipFill>
                      <a:blip r:embed="rId13"/>
                      <a:stretch>
                        <a:fillRect/>
                      </a:stretch>
                    </p:blipFill>
                    <p:spPr>
                      <a:xfrm>
                        <a:off x="3723165" y="2372455"/>
                        <a:ext cx="473489" cy="387999"/>
                      </a:xfrm>
                      <a:prstGeom prst="rect">
                        <a:avLst/>
                      </a:prstGeom>
                    </p:spPr>
                  </p:pic>
                </p:oleObj>
              </mc:Fallback>
            </mc:AlternateContent>
          </a:graphicData>
        </a:graphic>
      </p:graphicFrame>
      <p:graphicFrame>
        <p:nvGraphicFramePr>
          <p:cNvPr id="57" name="Object 56">
            <a:extLst>
              <a:ext uri="{FF2B5EF4-FFF2-40B4-BE49-F238E27FC236}">
                <a16:creationId xmlns:a16="http://schemas.microsoft.com/office/drawing/2014/main" id="{5B5F2BB0-1C09-45F2-8A33-6FDD0FB1B081}"/>
              </a:ext>
            </a:extLst>
          </p:cNvPr>
          <p:cNvGraphicFramePr>
            <a:graphicFrameLocks noChangeAspect="1"/>
          </p:cNvGraphicFramePr>
          <p:nvPr>
            <p:extLst>
              <p:ext uri="{D42A27DB-BD31-4B8C-83A1-F6EECF244321}">
                <p14:modId xmlns:p14="http://schemas.microsoft.com/office/powerpoint/2010/main" val="3102392214"/>
              </p:ext>
            </p:extLst>
          </p:nvPr>
        </p:nvGraphicFramePr>
        <p:xfrm>
          <a:off x="2406650" y="3613665"/>
          <a:ext cx="466953" cy="401797"/>
        </p:xfrm>
        <a:graphic>
          <a:graphicData uri="http://schemas.openxmlformats.org/presentationml/2006/ole">
            <mc:AlternateContent xmlns:mc="http://schemas.openxmlformats.org/markup-compatibility/2006">
              <mc:Choice xmlns:v="urn:schemas-microsoft-com:vml" Requires="v">
                <p:oleObj name="Equation" r:id="rId14" imgW="266400" imgH="228600" progId="Equation.DSMT4">
                  <p:embed/>
                </p:oleObj>
              </mc:Choice>
              <mc:Fallback>
                <p:oleObj name="Equation" r:id="rId14" imgW="266400" imgH="228600" progId="Equation.DSMT4">
                  <p:embed/>
                  <p:pic>
                    <p:nvPicPr>
                      <p:cNvPr id="13" name="Object 12">
                        <a:extLst>
                          <a:ext uri="{FF2B5EF4-FFF2-40B4-BE49-F238E27FC236}">
                            <a16:creationId xmlns:a16="http://schemas.microsoft.com/office/drawing/2014/main" id="{C971F537-05E5-40AC-BBA4-AF39AF6A7A84}"/>
                          </a:ext>
                        </a:extLst>
                      </p:cNvPr>
                      <p:cNvPicPr/>
                      <p:nvPr/>
                    </p:nvPicPr>
                    <p:blipFill>
                      <a:blip r:embed="rId15"/>
                      <a:stretch>
                        <a:fillRect/>
                      </a:stretch>
                    </p:blipFill>
                    <p:spPr>
                      <a:xfrm>
                        <a:off x="2406650" y="3613665"/>
                        <a:ext cx="466953" cy="40179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ADD45DE8-F2D5-4C43-A5EA-C00A3FAE4000}"/>
              </a:ext>
            </a:extLst>
          </p:cNvPr>
          <p:cNvSpPr txBox="1"/>
          <p:nvPr/>
        </p:nvSpPr>
        <p:spPr>
          <a:xfrm>
            <a:off x="3032907" y="4706036"/>
            <a:ext cx="2492221" cy="923330"/>
          </a:xfrm>
          <a:prstGeom prst="rect">
            <a:avLst/>
          </a:prstGeom>
          <a:noFill/>
        </p:spPr>
        <p:txBody>
          <a:bodyPr wrap="none" rtlCol="0">
            <a:spAutoFit/>
          </a:bodyPr>
          <a:lstStyle/>
          <a:p>
            <a:r>
              <a:rPr lang="en-US" dirty="0"/>
              <a:t>Voltages are same since </a:t>
            </a:r>
          </a:p>
          <a:p>
            <a:r>
              <a:rPr lang="en-US" dirty="0"/>
              <a:t>ΔV must be zero around </a:t>
            </a:r>
          </a:p>
          <a:p>
            <a:r>
              <a:rPr lang="en-US" dirty="0"/>
              <a:t>a closed loop.</a:t>
            </a:r>
          </a:p>
        </p:txBody>
      </p:sp>
    </p:spTree>
    <p:extLst>
      <p:ext uri="{BB962C8B-B14F-4D97-AF65-F5344CB8AC3E}">
        <p14:creationId xmlns:p14="http://schemas.microsoft.com/office/powerpoint/2010/main" val="387746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5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5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animBg="1"/>
      <p:bldP spid="26" grpId="0"/>
      <p:bldP spid="27" grpId="0"/>
      <p:bldP spid="28" grpId="0"/>
      <p:bldP spid="29" grpId="0"/>
      <p:bldP spid="30" grpId="0"/>
      <p:bldP spid="44" grpId="0"/>
      <p:bldP spid="2" grpId="0"/>
      <p:bldP spid="4" grpId="0"/>
      <p:bldP spid="5" grpId="0"/>
      <p:bldP spid="45" grpId="0"/>
      <p:bldP spid="6" grpId="0"/>
      <p:bldP spid="46" grpId="0"/>
      <p:bldP spid="7" grpId="0"/>
      <p:bldP spid="10" grpId="0"/>
      <p:bldP spid="11" grpId="0"/>
      <p:bldP spid="50" grpId="0"/>
      <p:bldP spid="51" grpId="0"/>
      <p:bldP spid="52" grpId="0"/>
      <p:bldP spid="12"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B976755-74B3-47A2-AAA6-02440A9AAC27}"/>
              </a:ext>
            </a:extLst>
          </p:cNvPr>
          <p:cNvSpPr>
            <a:spLocks noChangeArrowheads="1"/>
          </p:cNvSpPr>
          <p:nvPr/>
        </p:nvSpPr>
        <p:spPr bwMode="auto">
          <a:xfrm>
            <a:off x="467139" y="1409059"/>
            <a:ext cx="9601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Now we need to figure out </a:t>
            </a:r>
            <a:r>
              <a:rPr lang="en-US" altLang="en-US" sz="1600" dirty="0">
                <a:latin typeface="Calibri" panose="020F0502020204030204" pitchFamily="34" charset="0"/>
                <a:ea typeface="Calibri" panose="020F0502020204030204" pitchFamily="34" charset="0"/>
                <a:cs typeface="Times New Roman" panose="02020603050405020304" pitchFamily="18" charset="0"/>
              </a:rPr>
              <a:t>what the equivalent resistance of a bunch of resistors connected in series, is. </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a:t>
            </a:r>
            <a:r>
              <a:rPr kumimoji="0" lang="en-US" altLang="en-US" sz="16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equivalent resistance </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is defined as the single resistor that would draw the same current under same voltage, as the series combination.</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graphicFrame>
        <p:nvGraphicFramePr>
          <p:cNvPr id="4" name="Object 3">
            <a:extLst>
              <a:ext uri="{FF2B5EF4-FFF2-40B4-BE49-F238E27FC236}">
                <a16:creationId xmlns:a16="http://schemas.microsoft.com/office/drawing/2014/main" id="{0843ACF9-D667-419C-9FEF-4390EBCA083C}"/>
              </a:ext>
            </a:extLst>
          </p:cNvPr>
          <p:cNvGraphicFramePr>
            <a:graphicFrameLocks noChangeAspect="1"/>
          </p:cNvGraphicFramePr>
          <p:nvPr>
            <p:extLst>
              <p:ext uri="{D42A27DB-BD31-4B8C-83A1-F6EECF244321}">
                <p14:modId xmlns:p14="http://schemas.microsoft.com/office/powerpoint/2010/main" val="2398423119"/>
              </p:ext>
            </p:extLst>
          </p:nvPr>
        </p:nvGraphicFramePr>
        <p:xfrm>
          <a:off x="473075" y="2374900"/>
          <a:ext cx="3473450" cy="2714625"/>
        </p:xfrm>
        <a:graphic>
          <a:graphicData uri="http://schemas.openxmlformats.org/presentationml/2006/ole">
            <mc:AlternateContent xmlns:mc="http://schemas.openxmlformats.org/markup-compatibility/2006">
              <mc:Choice xmlns:v="urn:schemas-microsoft-com:vml" Requires="v">
                <p:oleObj name="Bitmap Image" r:id="rId2" imgW="3185280" imgH="2095560" progId="Paint.Picture">
                  <p:embed/>
                </p:oleObj>
              </mc:Choice>
              <mc:Fallback>
                <p:oleObj name="Bitmap Image" r:id="rId2" imgW="3185280" imgH="2095560" progId="Paint.Picture">
                  <p:embed/>
                  <p:pic>
                    <p:nvPicPr>
                      <p:cNvPr id="4" name="Object 3">
                        <a:extLst>
                          <a:ext uri="{FF2B5EF4-FFF2-40B4-BE49-F238E27FC236}">
                            <a16:creationId xmlns:a16="http://schemas.microsoft.com/office/drawing/2014/main" id="{0843ACF9-D667-419C-9FEF-4390EBCA083C}"/>
                          </a:ext>
                        </a:extLst>
                      </p:cNvPr>
                      <p:cNvPicPr>
                        <a:picLocks noChangeAspect="1" noChangeArrowheads="1"/>
                      </p:cNvPicPr>
                      <p:nvPr/>
                    </p:nvPicPr>
                    <p:blipFill>
                      <a:blip r:embed="rId3"/>
                      <a:srcRect l="2116" t="2776" r="14427" b="-978"/>
                      <a:stretch>
                        <a:fillRect/>
                      </a:stretch>
                    </p:blipFill>
                    <p:spPr bwMode="auto">
                      <a:xfrm>
                        <a:off x="473075" y="2374900"/>
                        <a:ext cx="3473450" cy="2714625"/>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A67C304-09AA-49A6-8CC8-357876C093BC}"/>
              </a:ext>
            </a:extLst>
          </p:cNvPr>
          <p:cNvSpPr txBox="1"/>
          <p:nvPr/>
        </p:nvSpPr>
        <p:spPr>
          <a:xfrm>
            <a:off x="467139" y="952682"/>
            <a:ext cx="2827954" cy="369332"/>
          </a:xfrm>
          <a:prstGeom prst="rect">
            <a:avLst/>
          </a:prstGeom>
          <a:noFill/>
        </p:spPr>
        <p:txBody>
          <a:bodyPr wrap="none" rtlCol="0">
            <a:spAutoFit/>
          </a:bodyPr>
          <a:lstStyle/>
          <a:p>
            <a:r>
              <a:rPr lang="en-US" b="1" u="sng" dirty="0"/>
              <a:t>Series equivalent resistance</a:t>
            </a:r>
          </a:p>
        </p:txBody>
      </p:sp>
      <p:sp>
        <p:nvSpPr>
          <p:cNvPr id="7" name="Rectangle 7">
            <a:extLst>
              <a:ext uri="{FF2B5EF4-FFF2-40B4-BE49-F238E27FC236}">
                <a16:creationId xmlns:a16="http://schemas.microsoft.com/office/drawing/2014/main" id="{CC6C4ECE-04FF-4F21-8450-CC44C3242C54}"/>
              </a:ext>
            </a:extLst>
          </p:cNvPr>
          <p:cNvSpPr>
            <a:spLocks noChangeArrowheads="1"/>
          </p:cNvSpPr>
          <p:nvPr/>
        </p:nvSpPr>
        <p:spPr bwMode="auto">
          <a:xfrm>
            <a:off x="5585792" y="26590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5A49E68-FF9A-46A0-8E56-80523B94776D}"/>
              </a:ext>
            </a:extLst>
          </p:cNvPr>
          <p:cNvGraphicFramePr>
            <a:graphicFrameLocks noChangeAspect="1"/>
          </p:cNvGraphicFramePr>
          <p:nvPr>
            <p:extLst>
              <p:ext uri="{D42A27DB-BD31-4B8C-83A1-F6EECF244321}">
                <p14:modId xmlns:p14="http://schemas.microsoft.com/office/powerpoint/2010/main" val="4008702109"/>
              </p:ext>
            </p:extLst>
          </p:nvPr>
        </p:nvGraphicFramePr>
        <p:xfrm>
          <a:off x="4927600" y="2660650"/>
          <a:ext cx="3100388" cy="2109788"/>
        </p:xfrm>
        <a:graphic>
          <a:graphicData uri="http://schemas.openxmlformats.org/presentationml/2006/ole">
            <mc:AlternateContent xmlns:mc="http://schemas.openxmlformats.org/markup-compatibility/2006">
              <mc:Choice xmlns:v="urn:schemas-microsoft-com:vml" Requires="v">
                <p:oleObj name="Bitmap Image" r:id="rId4" imgW="2263320" imgH="1539360" progId="Paint.Picture">
                  <p:embed/>
                </p:oleObj>
              </mc:Choice>
              <mc:Fallback>
                <p:oleObj name="Bitmap Image" r:id="rId4" imgW="2263320" imgH="1539360" progId="Paint.Picture">
                  <p:embed/>
                  <p:pic>
                    <p:nvPicPr>
                      <p:cNvPr id="8" name="Object 7">
                        <a:extLst>
                          <a:ext uri="{FF2B5EF4-FFF2-40B4-BE49-F238E27FC236}">
                            <a16:creationId xmlns:a16="http://schemas.microsoft.com/office/drawing/2014/main" id="{B5A49E68-FF9A-46A0-8E56-80523B94776D}"/>
                          </a:ext>
                        </a:extLst>
                      </p:cNvPr>
                      <p:cNvPicPr>
                        <a:picLocks noChangeAspect="1" noChangeArrowheads="1"/>
                      </p:cNvPicPr>
                      <p:nvPr/>
                    </p:nvPicPr>
                    <p:blipFill>
                      <a:blip r:embed="rId5"/>
                      <a:srcRect/>
                      <a:stretch>
                        <a:fillRect/>
                      </a:stretch>
                    </p:blipFill>
                    <p:spPr bwMode="auto">
                      <a:xfrm>
                        <a:off x="4927600" y="2660650"/>
                        <a:ext cx="3100388" cy="2109788"/>
                      </a:xfrm>
                      <a:prstGeom prst="rect">
                        <a:avLst/>
                      </a:prstGeom>
                      <a:noFill/>
                    </p:spPr>
                  </p:pic>
                </p:oleObj>
              </mc:Fallback>
            </mc:AlternateContent>
          </a:graphicData>
        </a:graphic>
      </p:graphicFrame>
      <p:cxnSp>
        <p:nvCxnSpPr>
          <p:cNvPr id="10" name="Straight Arrow Connector 9">
            <a:extLst>
              <a:ext uri="{FF2B5EF4-FFF2-40B4-BE49-F238E27FC236}">
                <a16:creationId xmlns:a16="http://schemas.microsoft.com/office/drawing/2014/main" id="{2E784143-63E6-43C7-A58B-0B66D4E9E100}"/>
              </a:ext>
            </a:extLst>
          </p:cNvPr>
          <p:cNvCxnSpPr/>
          <p:nvPr/>
        </p:nvCxnSpPr>
        <p:spPr>
          <a:xfrm>
            <a:off x="4002902" y="3682523"/>
            <a:ext cx="83488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2" name="Object 11">
            <a:extLst>
              <a:ext uri="{FF2B5EF4-FFF2-40B4-BE49-F238E27FC236}">
                <a16:creationId xmlns:a16="http://schemas.microsoft.com/office/drawing/2014/main" id="{35184742-6041-4111-83CF-3A8E513923F7}"/>
              </a:ext>
            </a:extLst>
          </p:cNvPr>
          <p:cNvGraphicFramePr>
            <a:graphicFrameLocks noChangeAspect="1"/>
          </p:cNvGraphicFramePr>
          <p:nvPr/>
        </p:nvGraphicFramePr>
        <p:xfrm>
          <a:off x="8368747" y="3137131"/>
          <a:ext cx="903596" cy="361438"/>
        </p:xfrm>
        <a:graphic>
          <a:graphicData uri="http://schemas.openxmlformats.org/presentationml/2006/ole">
            <mc:AlternateContent xmlns:mc="http://schemas.openxmlformats.org/markup-compatibility/2006">
              <mc:Choice xmlns:v="urn:schemas-microsoft-com:vml" Requires="v">
                <p:oleObj name="Equation" r:id="rId6" imgW="571320" imgH="228600" progId="Equation.DSMT4">
                  <p:embed/>
                </p:oleObj>
              </mc:Choice>
              <mc:Fallback>
                <p:oleObj name="Equation" r:id="rId6" imgW="571320" imgH="228600" progId="Equation.DSMT4">
                  <p:embed/>
                  <p:pic>
                    <p:nvPicPr>
                      <p:cNvPr id="12" name="Object 11">
                        <a:extLst>
                          <a:ext uri="{FF2B5EF4-FFF2-40B4-BE49-F238E27FC236}">
                            <a16:creationId xmlns:a16="http://schemas.microsoft.com/office/drawing/2014/main" id="{35184742-6041-4111-83CF-3A8E513923F7}"/>
                          </a:ext>
                        </a:extLst>
                      </p:cNvPr>
                      <p:cNvPicPr/>
                      <p:nvPr/>
                    </p:nvPicPr>
                    <p:blipFill>
                      <a:blip r:embed="rId7"/>
                      <a:stretch>
                        <a:fillRect/>
                      </a:stretch>
                    </p:blipFill>
                    <p:spPr>
                      <a:xfrm>
                        <a:off x="8368747" y="3137131"/>
                        <a:ext cx="903596" cy="36143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FD19D0D-D517-4A0B-8633-D8089ACEC4ED}"/>
              </a:ext>
            </a:extLst>
          </p:cNvPr>
          <p:cNvGraphicFramePr>
            <a:graphicFrameLocks noChangeAspect="1"/>
          </p:cNvGraphicFramePr>
          <p:nvPr>
            <p:extLst>
              <p:ext uri="{D42A27DB-BD31-4B8C-83A1-F6EECF244321}">
                <p14:modId xmlns:p14="http://schemas.microsoft.com/office/powerpoint/2010/main" val="3541830279"/>
              </p:ext>
            </p:extLst>
          </p:nvPr>
        </p:nvGraphicFramePr>
        <p:xfrm>
          <a:off x="8450263" y="3617913"/>
          <a:ext cx="682625" cy="361950"/>
        </p:xfrm>
        <a:graphic>
          <a:graphicData uri="http://schemas.openxmlformats.org/presentationml/2006/ole">
            <mc:AlternateContent xmlns:mc="http://schemas.openxmlformats.org/markup-compatibility/2006">
              <mc:Choice xmlns:v="urn:schemas-microsoft-com:vml" Requires="v">
                <p:oleObj name="Equation" r:id="rId8" imgW="431640" imgH="228600" progId="Equation.DSMT4">
                  <p:embed/>
                </p:oleObj>
              </mc:Choice>
              <mc:Fallback>
                <p:oleObj name="Equation" r:id="rId8" imgW="431640" imgH="228600" progId="Equation.DSMT4">
                  <p:embed/>
                  <p:pic>
                    <p:nvPicPr>
                      <p:cNvPr id="13" name="Object 12">
                        <a:extLst>
                          <a:ext uri="{FF2B5EF4-FFF2-40B4-BE49-F238E27FC236}">
                            <a16:creationId xmlns:a16="http://schemas.microsoft.com/office/drawing/2014/main" id="{6FD19D0D-D517-4A0B-8633-D8089ACEC4ED}"/>
                          </a:ext>
                        </a:extLst>
                      </p:cNvPr>
                      <p:cNvPicPr/>
                      <p:nvPr/>
                    </p:nvPicPr>
                    <p:blipFill>
                      <a:blip r:embed="rId9"/>
                      <a:stretch>
                        <a:fillRect/>
                      </a:stretch>
                    </p:blipFill>
                    <p:spPr>
                      <a:xfrm>
                        <a:off x="8450263" y="3617913"/>
                        <a:ext cx="682625" cy="36195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4AA7448-730C-4733-A7BC-B779485B83A9}"/>
              </a:ext>
            </a:extLst>
          </p:cNvPr>
          <p:cNvGraphicFramePr>
            <a:graphicFrameLocks noChangeAspect="1"/>
          </p:cNvGraphicFramePr>
          <p:nvPr>
            <p:extLst>
              <p:ext uri="{D42A27DB-BD31-4B8C-83A1-F6EECF244321}">
                <p14:modId xmlns:p14="http://schemas.microsoft.com/office/powerpoint/2010/main" val="2682947072"/>
              </p:ext>
            </p:extLst>
          </p:nvPr>
        </p:nvGraphicFramePr>
        <p:xfrm>
          <a:off x="9363075" y="3137131"/>
          <a:ext cx="1585912" cy="361950"/>
        </p:xfrm>
        <a:graphic>
          <a:graphicData uri="http://schemas.openxmlformats.org/presentationml/2006/ole">
            <mc:AlternateContent xmlns:mc="http://schemas.openxmlformats.org/markup-compatibility/2006">
              <mc:Choice xmlns:v="urn:schemas-microsoft-com:vml" Requires="v">
                <p:oleObj name="Equation" r:id="rId10" imgW="1002960" imgH="228600" progId="Equation.DSMT4">
                  <p:embed/>
                </p:oleObj>
              </mc:Choice>
              <mc:Fallback>
                <p:oleObj name="Equation" r:id="rId10" imgW="1002960" imgH="228600" progId="Equation.DSMT4">
                  <p:embed/>
                  <p:pic>
                    <p:nvPicPr>
                      <p:cNvPr id="14" name="Object 13">
                        <a:extLst>
                          <a:ext uri="{FF2B5EF4-FFF2-40B4-BE49-F238E27FC236}">
                            <a16:creationId xmlns:a16="http://schemas.microsoft.com/office/drawing/2014/main" id="{64AA7448-730C-4733-A7BC-B779485B83A9}"/>
                          </a:ext>
                        </a:extLst>
                      </p:cNvPr>
                      <p:cNvPicPr/>
                      <p:nvPr/>
                    </p:nvPicPr>
                    <p:blipFill>
                      <a:blip r:embed="rId11"/>
                      <a:stretch>
                        <a:fillRect/>
                      </a:stretch>
                    </p:blipFill>
                    <p:spPr>
                      <a:xfrm>
                        <a:off x="9363075" y="3137131"/>
                        <a:ext cx="1585912" cy="36195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E383AECD-7785-4423-99D3-3B1D2D1440D3}"/>
              </a:ext>
            </a:extLst>
          </p:cNvPr>
          <p:cNvGraphicFramePr>
            <a:graphicFrameLocks noChangeAspect="1"/>
          </p:cNvGraphicFramePr>
          <p:nvPr>
            <p:extLst>
              <p:ext uri="{D42A27DB-BD31-4B8C-83A1-F6EECF244321}">
                <p14:modId xmlns:p14="http://schemas.microsoft.com/office/powerpoint/2010/main" val="137089088"/>
              </p:ext>
            </p:extLst>
          </p:nvPr>
        </p:nvGraphicFramePr>
        <p:xfrm>
          <a:off x="9220200" y="3683000"/>
          <a:ext cx="142875" cy="300038"/>
        </p:xfrm>
        <a:graphic>
          <a:graphicData uri="http://schemas.openxmlformats.org/presentationml/2006/ole">
            <mc:AlternateContent xmlns:mc="http://schemas.openxmlformats.org/markup-compatibility/2006">
              <mc:Choice xmlns:v="urn:schemas-microsoft-com:vml" Requires="v">
                <p:oleObj name="Equation" r:id="rId12" imgW="88560" imgH="164880" progId="Equation.DSMT4">
                  <p:embed/>
                </p:oleObj>
              </mc:Choice>
              <mc:Fallback>
                <p:oleObj name="Equation" r:id="rId12" imgW="88560" imgH="164880" progId="Equation.DSMT4">
                  <p:embed/>
                  <p:pic>
                    <p:nvPicPr>
                      <p:cNvPr id="15" name="Object 14">
                        <a:extLst>
                          <a:ext uri="{FF2B5EF4-FFF2-40B4-BE49-F238E27FC236}">
                            <a16:creationId xmlns:a16="http://schemas.microsoft.com/office/drawing/2014/main" id="{E383AECD-7785-4423-99D3-3B1D2D1440D3}"/>
                          </a:ext>
                        </a:extLst>
                      </p:cNvPr>
                      <p:cNvPicPr/>
                      <p:nvPr/>
                    </p:nvPicPr>
                    <p:blipFill>
                      <a:blip r:embed="rId13"/>
                      <a:stretch>
                        <a:fillRect/>
                      </a:stretch>
                    </p:blipFill>
                    <p:spPr>
                      <a:xfrm>
                        <a:off x="9220200" y="3683000"/>
                        <a:ext cx="142875" cy="300038"/>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4EB1AD36-E5CA-4BA0-B48B-71A7308A4825}"/>
              </a:ext>
            </a:extLst>
          </p:cNvPr>
          <p:cNvGraphicFramePr>
            <a:graphicFrameLocks noChangeAspect="1"/>
          </p:cNvGraphicFramePr>
          <p:nvPr>
            <p:extLst>
              <p:ext uri="{D42A27DB-BD31-4B8C-83A1-F6EECF244321}">
                <p14:modId xmlns:p14="http://schemas.microsoft.com/office/powerpoint/2010/main" val="2963851095"/>
              </p:ext>
            </p:extLst>
          </p:nvPr>
        </p:nvGraphicFramePr>
        <p:xfrm>
          <a:off x="535909" y="5357906"/>
          <a:ext cx="1384647" cy="627707"/>
        </p:xfrm>
        <a:graphic>
          <a:graphicData uri="http://schemas.openxmlformats.org/presentationml/2006/ole">
            <mc:AlternateContent xmlns:mc="http://schemas.openxmlformats.org/markup-compatibility/2006">
              <mc:Choice xmlns:v="urn:schemas-microsoft-com:vml" Requires="v">
                <p:oleObj name="Equation" r:id="rId14" imgW="952200" imgH="431640" progId="Equation.DSMT4">
                  <p:embed/>
                </p:oleObj>
              </mc:Choice>
              <mc:Fallback>
                <p:oleObj name="Equation" r:id="rId14" imgW="952200" imgH="431640" progId="Equation.DSMT4">
                  <p:embed/>
                  <p:pic>
                    <p:nvPicPr>
                      <p:cNvPr id="16" name="Object 15">
                        <a:extLst>
                          <a:ext uri="{FF2B5EF4-FFF2-40B4-BE49-F238E27FC236}">
                            <a16:creationId xmlns:a16="http://schemas.microsoft.com/office/drawing/2014/main" id="{4EB1AD36-E5CA-4BA0-B48B-71A7308A4825}"/>
                          </a:ext>
                        </a:extLst>
                      </p:cNvPr>
                      <p:cNvPicPr/>
                      <p:nvPr/>
                    </p:nvPicPr>
                    <p:blipFill>
                      <a:blip r:embed="rId15"/>
                      <a:stretch>
                        <a:fillRect/>
                      </a:stretch>
                    </p:blipFill>
                    <p:spPr>
                      <a:xfrm>
                        <a:off x="535909" y="5357906"/>
                        <a:ext cx="1384647" cy="627707"/>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BA5A2986-E9BA-44EC-A509-35F87A1BAEBB}"/>
              </a:ext>
            </a:extLst>
          </p:cNvPr>
          <p:cNvGraphicFramePr>
            <a:graphicFrameLocks noChangeAspect="1"/>
          </p:cNvGraphicFramePr>
          <p:nvPr>
            <p:extLst>
              <p:ext uri="{D42A27DB-BD31-4B8C-83A1-F6EECF244321}">
                <p14:modId xmlns:p14="http://schemas.microsoft.com/office/powerpoint/2010/main" val="1714637326"/>
              </p:ext>
            </p:extLst>
          </p:nvPr>
        </p:nvGraphicFramePr>
        <p:xfrm>
          <a:off x="1995418" y="5360138"/>
          <a:ext cx="1700213" cy="573087"/>
        </p:xfrm>
        <a:graphic>
          <a:graphicData uri="http://schemas.openxmlformats.org/presentationml/2006/ole">
            <mc:AlternateContent xmlns:mc="http://schemas.openxmlformats.org/markup-compatibility/2006">
              <mc:Choice xmlns:v="urn:schemas-microsoft-com:vml" Requires="v">
                <p:oleObj name="Equation" r:id="rId16" imgW="1168200" imgH="393480" progId="Equation.DSMT4">
                  <p:embed/>
                </p:oleObj>
              </mc:Choice>
              <mc:Fallback>
                <p:oleObj name="Equation" r:id="rId16" imgW="1168200" imgH="393480" progId="Equation.DSMT4">
                  <p:embed/>
                  <p:pic>
                    <p:nvPicPr>
                      <p:cNvPr id="17" name="Object 16">
                        <a:extLst>
                          <a:ext uri="{FF2B5EF4-FFF2-40B4-BE49-F238E27FC236}">
                            <a16:creationId xmlns:a16="http://schemas.microsoft.com/office/drawing/2014/main" id="{BA5A2986-E9BA-44EC-A509-35F87A1BAEBB}"/>
                          </a:ext>
                        </a:extLst>
                      </p:cNvPr>
                      <p:cNvPicPr/>
                      <p:nvPr/>
                    </p:nvPicPr>
                    <p:blipFill>
                      <a:blip r:embed="rId17"/>
                      <a:stretch>
                        <a:fillRect/>
                      </a:stretch>
                    </p:blipFill>
                    <p:spPr>
                      <a:xfrm>
                        <a:off x="1995418" y="5360138"/>
                        <a:ext cx="1700213" cy="573087"/>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B3F3260A-CFE1-4BDB-AC22-D1A317B9ED8E}"/>
              </a:ext>
            </a:extLst>
          </p:cNvPr>
          <p:cNvGraphicFramePr>
            <a:graphicFrameLocks noChangeAspect="1"/>
          </p:cNvGraphicFramePr>
          <p:nvPr>
            <p:extLst>
              <p:ext uri="{D42A27DB-BD31-4B8C-83A1-F6EECF244321}">
                <p14:modId xmlns:p14="http://schemas.microsoft.com/office/powerpoint/2010/main" val="4275600507"/>
              </p:ext>
            </p:extLst>
          </p:nvPr>
        </p:nvGraphicFramePr>
        <p:xfrm>
          <a:off x="1125696" y="6142733"/>
          <a:ext cx="1773237" cy="573087"/>
        </p:xfrm>
        <a:graphic>
          <a:graphicData uri="http://schemas.openxmlformats.org/presentationml/2006/ole">
            <mc:AlternateContent xmlns:mc="http://schemas.openxmlformats.org/markup-compatibility/2006">
              <mc:Choice xmlns:v="urn:schemas-microsoft-com:vml" Requires="v">
                <p:oleObj name="Equation" r:id="rId18" imgW="1218960" imgH="393480" progId="Equation.DSMT4">
                  <p:embed/>
                </p:oleObj>
              </mc:Choice>
              <mc:Fallback>
                <p:oleObj name="Equation" r:id="rId18" imgW="1218960" imgH="393480" progId="Equation.DSMT4">
                  <p:embed/>
                  <p:pic>
                    <p:nvPicPr>
                      <p:cNvPr id="18" name="Object 17">
                        <a:extLst>
                          <a:ext uri="{FF2B5EF4-FFF2-40B4-BE49-F238E27FC236}">
                            <a16:creationId xmlns:a16="http://schemas.microsoft.com/office/drawing/2014/main" id="{B3F3260A-CFE1-4BDB-AC22-D1A317B9ED8E}"/>
                          </a:ext>
                        </a:extLst>
                      </p:cNvPr>
                      <p:cNvPicPr/>
                      <p:nvPr/>
                    </p:nvPicPr>
                    <p:blipFill>
                      <a:blip r:embed="rId19"/>
                      <a:stretch>
                        <a:fillRect/>
                      </a:stretch>
                    </p:blipFill>
                    <p:spPr>
                      <a:xfrm>
                        <a:off x="1125696" y="6142733"/>
                        <a:ext cx="1773237" cy="57308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102122DF-6F39-4B46-8E23-91CA8B05B31D}"/>
              </a:ext>
            </a:extLst>
          </p:cNvPr>
          <p:cNvGraphicFramePr>
            <a:graphicFrameLocks noChangeAspect="1"/>
          </p:cNvGraphicFramePr>
          <p:nvPr>
            <p:extLst>
              <p:ext uri="{D42A27DB-BD31-4B8C-83A1-F6EECF244321}">
                <p14:modId xmlns:p14="http://schemas.microsoft.com/office/powerpoint/2010/main" val="1194965041"/>
              </p:ext>
            </p:extLst>
          </p:nvPr>
        </p:nvGraphicFramePr>
        <p:xfrm>
          <a:off x="2969338" y="6262588"/>
          <a:ext cx="1257300" cy="333375"/>
        </p:xfrm>
        <a:graphic>
          <a:graphicData uri="http://schemas.openxmlformats.org/presentationml/2006/ole">
            <mc:AlternateContent xmlns:mc="http://schemas.openxmlformats.org/markup-compatibility/2006">
              <mc:Choice xmlns:v="urn:schemas-microsoft-com:vml" Requires="v">
                <p:oleObj name="Equation" r:id="rId20" imgW="863280" imgH="228600" progId="Equation.DSMT4">
                  <p:embed/>
                </p:oleObj>
              </mc:Choice>
              <mc:Fallback>
                <p:oleObj name="Equation" r:id="rId20" imgW="863280" imgH="228600" progId="Equation.DSMT4">
                  <p:embed/>
                  <p:pic>
                    <p:nvPicPr>
                      <p:cNvPr id="19" name="Object 18">
                        <a:extLst>
                          <a:ext uri="{FF2B5EF4-FFF2-40B4-BE49-F238E27FC236}">
                            <a16:creationId xmlns:a16="http://schemas.microsoft.com/office/drawing/2014/main" id="{102122DF-6F39-4B46-8E23-91CA8B05B31D}"/>
                          </a:ext>
                        </a:extLst>
                      </p:cNvPr>
                      <p:cNvPicPr/>
                      <p:nvPr/>
                    </p:nvPicPr>
                    <p:blipFill>
                      <a:blip r:embed="rId21"/>
                      <a:stretch>
                        <a:fillRect/>
                      </a:stretch>
                    </p:blipFill>
                    <p:spPr>
                      <a:xfrm>
                        <a:off x="2969338" y="6262588"/>
                        <a:ext cx="1257300" cy="333375"/>
                      </a:xfrm>
                      <a:prstGeom prst="rect">
                        <a:avLst/>
                      </a:prstGeom>
                    </p:spPr>
                  </p:pic>
                </p:oleObj>
              </mc:Fallback>
            </mc:AlternateContent>
          </a:graphicData>
        </a:graphic>
      </p:graphicFrame>
      <p:sp>
        <p:nvSpPr>
          <p:cNvPr id="20" name="Right Brace 19">
            <a:extLst>
              <a:ext uri="{FF2B5EF4-FFF2-40B4-BE49-F238E27FC236}">
                <a16:creationId xmlns:a16="http://schemas.microsoft.com/office/drawing/2014/main" id="{6FDCFE4A-0C5B-404C-A1BA-F06FD31436C8}"/>
              </a:ext>
            </a:extLst>
          </p:cNvPr>
          <p:cNvSpPr/>
          <p:nvPr/>
        </p:nvSpPr>
        <p:spPr>
          <a:xfrm>
            <a:off x="4539615" y="5555974"/>
            <a:ext cx="298174" cy="973338"/>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21" name="Object 20">
            <a:extLst>
              <a:ext uri="{FF2B5EF4-FFF2-40B4-BE49-F238E27FC236}">
                <a16:creationId xmlns:a16="http://schemas.microsoft.com/office/drawing/2014/main" id="{19F981D9-7C8E-4F0D-B9E3-973A9964E75C}"/>
              </a:ext>
            </a:extLst>
          </p:cNvPr>
          <p:cNvGraphicFramePr>
            <a:graphicFrameLocks noChangeAspect="1"/>
          </p:cNvGraphicFramePr>
          <p:nvPr>
            <p:extLst>
              <p:ext uri="{D42A27DB-BD31-4B8C-83A1-F6EECF244321}">
                <p14:modId xmlns:p14="http://schemas.microsoft.com/office/powerpoint/2010/main" val="3904436979"/>
              </p:ext>
            </p:extLst>
          </p:nvPr>
        </p:nvGraphicFramePr>
        <p:xfrm>
          <a:off x="5150766" y="5871193"/>
          <a:ext cx="2605087" cy="342900"/>
        </p:xfrm>
        <a:graphic>
          <a:graphicData uri="http://schemas.openxmlformats.org/presentationml/2006/ole">
            <mc:AlternateContent xmlns:mc="http://schemas.openxmlformats.org/markup-compatibility/2006">
              <mc:Choice xmlns:v="urn:schemas-microsoft-com:vml" Requires="v">
                <p:oleObj name="Equation" r:id="rId22" imgW="1739880" imgH="228600" progId="Equation.DSMT4">
                  <p:embed/>
                </p:oleObj>
              </mc:Choice>
              <mc:Fallback>
                <p:oleObj name="Equation" r:id="rId22" imgW="1739880" imgH="228600" progId="Equation.DSMT4">
                  <p:embed/>
                  <p:pic>
                    <p:nvPicPr>
                      <p:cNvPr id="21" name="Object 20">
                        <a:extLst>
                          <a:ext uri="{FF2B5EF4-FFF2-40B4-BE49-F238E27FC236}">
                            <a16:creationId xmlns:a16="http://schemas.microsoft.com/office/drawing/2014/main" id="{19F981D9-7C8E-4F0D-B9E3-973A9964E75C}"/>
                          </a:ext>
                        </a:extLst>
                      </p:cNvPr>
                      <p:cNvPicPr/>
                      <p:nvPr/>
                    </p:nvPicPr>
                    <p:blipFill>
                      <a:blip r:embed="rId23"/>
                      <a:stretch>
                        <a:fillRect/>
                      </a:stretch>
                    </p:blipFill>
                    <p:spPr>
                      <a:xfrm>
                        <a:off x="5150766" y="5871193"/>
                        <a:ext cx="2605087" cy="342900"/>
                      </a:xfrm>
                      <a:prstGeom prst="rect">
                        <a:avLst/>
                      </a:prstGeom>
                      <a:solidFill>
                        <a:srgbClr val="CCFFCC"/>
                      </a:solidFill>
                    </p:spPr>
                  </p:pic>
                </p:oleObj>
              </mc:Fallback>
            </mc:AlternateContent>
          </a:graphicData>
        </a:graphic>
      </p:graphicFrame>
      <p:sp>
        <p:nvSpPr>
          <p:cNvPr id="22" name="Title 1">
            <a:extLst>
              <a:ext uri="{FF2B5EF4-FFF2-40B4-BE49-F238E27FC236}">
                <a16:creationId xmlns:a16="http://schemas.microsoft.com/office/drawing/2014/main" id="{7EDFAB38-9D83-4FE3-B24A-85C735D062E8}"/>
              </a:ext>
            </a:extLst>
          </p:cNvPr>
          <p:cNvSpPr txBox="1">
            <a:spLocks/>
          </p:cNvSpPr>
          <p:nvPr/>
        </p:nvSpPr>
        <p:spPr>
          <a:xfrm>
            <a:off x="3922723" y="290001"/>
            <a:ext cx="5231216"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Tree>
    <p:extLst>
      <p:ext uri="{BB962C8B-B14F-4D97-AF65-F5344CB8AC3E}">
        <p14:creationId xmlns:p14="http://schemas.microsoft.com/office/powerpoint/2010/main" val="4001816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08192-1956-4659-9B3F-3408B009031D}"/>
              </a:ext>
            </a:extLst>
          </p:cNvPr>
          <p:cNvSpPr txBox="1">
            <a:spLocks/>
          </p:cNvSpPr>
          <p:nvPr/>
        </p:nvSpPr>
        <p:spPr>
          <a:xfrm>
            <a:off x="4519072" y="328688"/>
            <a:ext cx="4826541"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3" name="Rectangle 2">
            <a:extLst>
              <a:ext uri="{FF2B5EF4-FFF2-40B4-BE49-F238E27FC236}">
                <a16:creationId xmlns:a16="http://schemas.microsoft.com/office/drawing/2014/main" id="{0B976755-74B3-47A2-AAA6-02440A9AAC27}"/>
              </a:ext>
            </a:extLst>
          </p:cNvPr>
          <p:cNvSpPr>
            <a:spLocks noChangeArrowheads="1"/>
          </p:cNvSpPr>
          <p:nvPr/>
        </p:nvSpPr>
        <p:spPr bwMode="auto">
          <a:xfrm>
            <a:off x="467139" y="1409059"/>
            <a:ext cx="9601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Now we need to figure out </a:t>
            </a:r>
            <a:r>
              <a:rPr lang="en-US" altLang="en-US" sz="1600" dirty="0">
                <a:latin typeface="Calibri" panose="020F0502020204030204" pitchFamily="34" charset="0"/>
                <a:ea typeface="Calibri" panose="020F0502020204030204" pitchFamily="34" charset="0"/>
                <a:cs typeface="Times New Roman" panose="02020603050405020304" pitchFamily="18" charset="0"/>
              </a:rPr>
              <a:t>what the equivalent resistance of a bunch of resistors connected in parallel, is. </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a:t>
            </a:r>
            <a:r>
              <a:rPr kumimoji="0" lang="en-US" altLang="en-US" sz="1600" b="0"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equivalent resistance </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is defined as the single resistor that would draw the same current under same voltage, as the parallel combination.</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5" name="TextBox 4">
            <a:extLst>
              <a:ext uri="{FF2B5EF4-FFF2-40B4-BE49-F238E27FC236}">
                <a16:creationId xmlns:a16="http://schemas.microsoft.com/office/drawing/2014/main" id="{AA67C304-09AA-49A6-8CC8-357876C093BC}"/>
              </a:ext>
            </a:extLst>
          </p:cNvPr>
          <p:cNvSpPr txBox="1"/>
          <p:nvPr/>
        </p:nvSpPr>
        <p:spPr>
          <a:xfrm>
            <a:off x="467139" y="952682"/>
            <a:ext cx="2965877" cy="369332"/>
          </a:xfrm>
          <a:prstGeom prst="rect">
            <a:avLst/>
          </a:prstGeom>
          <a:noFill/>
        </p:spPr>
        <p:txBody>
          <a:bodyPr wrap="none" rtlCol="0">
            <a:spAutoFit/>
          </a:bodyPr>
          <a:lstStyle/>
          <a:p>
            <a:r>
              <a:rPr lang="en-US" b="1" u="sng" dirty="0"/>
              <a:t>Parallel equivalent resistance</a:t>
            </a:r>
          </a:p>
        </p:txBody>
      </p:sp>
      <p:cxnSp>
        <p:nvCxnSpPr>
          <p:cNvPr id="10" name="Straight Arrow Connector 9">
            <a:extLst>
              <a:ext uri="{FF2B5EF4-FFF2-40B4-BE49-F238E27FC236}">
                <a16:creationId xmlns:a16="http://schemas.microsoft.com/office/drawing/2014/main" id="{2E784143-63E6-43C7-A58B-0B66D4E9E100}"/>
              </a:ext>
            </a:extLst>
          </p:cNvPr>
          <p:cNvCxnSpPr/>
          <p:nvPr/>
        </p:nvCxnSpPr>
        <p:spPr>
          <a:xfrm>
            <a:off x="5342693" y="3472111"/>
            <a:ext cx="83488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2" name="Object 11">
            <a:extLst>
              <a:ext uri="{FF2B5EF4-FFF2-40B4-BE49-F238E27FC236}">
                <a16:creationId xmlns:a16="http://schemas.microsoft.com/office/drawing/2014/main" id="{35184742-6041-4111-83CF-3A8E513923F7}"/>
              </a:ext>
            </a:extLst>
          </p:cNvPr>
          <p:cNvGraphicFramePr>
            <a:graphicFrameLocks noChangeAspect="1"/>
          </p:cNvGraphicFramePr>
          <p:nvPr/>
        </p:nvGraphicFramePr>
        <p:xfrm>
          <a:off x="9346666" y="2843212"/>
          <a:ext cx="1042988" cy="382587"/>
        </p:xfrm>
        <a:graphic>
          <a:graphicData uri="http://schemas.openxmlformats.org/presentationml/2006/ole">
            <mc:AlternateContent xmlns:mc="http://schemas.openxmlformats.org/markup-compatibility/2006">
              <mc:Choice xmlns:v="urn:schemas-microsoft-com:vml" Requires="v">
                <p:oleObj name="Equation" r:id="rId2" imgW="660240" imgH="241200" progId="Equation.DSMT4">
                  <p:embed/>
                </p:oleObj>
              </mc:Choice>
              <mc:Fallback>
                <p:oleObj name="Equation" r:id="rId2" imgW="660240" imgH="241200" progId="Equation.DSMT4">
                  <p:embed/>
                  <p:pic>
                    <p:nvPicPr>
                      <p:cNvPr id="12" name="Object 11">
                        <a:extLst>
                          <a:ext uri="{FF2B5EF4-FFF2-40B4-BE49-F238E27FC236}">
                            <a16:creationId xmlns:a16="http://schemas.microsoft.com/office/drawing/2014/main" id="{35184742-6041-4111-83CF-3A8E513923F7}"/>
                          </a:ext>
                        </a:extLst>
                      </p:cNvPr>
                      <p:cNvPicPr/>
                      <p:nvPr/>
                    </p:nvPicPr>
                    <p:blipFill>
                      <a:blip r:embed="rId3"/>
                      <a:stretch>
                        <a:fillRect/>
                      </a:stretch>
                    </p:blipFill>
                    <p:spPr>
                      <a:xfrm>
                        <a:off x="9346666" y="2843212"/>
                        <a:ext cx="1042988" cy="38258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6FD19D0D-D517-4A0B-8633-D8089ACEC4ED}"/>
              </a:ext>
            </a:extLst>
          </p:cNvPr>
          <p:cNvGraphicFramePr>
            <a:graphicFrameLocks noChangeAspect="1"/>
          </p:cNvGraphicFramePr>
          <p:nvPr>
            <p:extLst>
              <p:ext uri="{D42A27DB-BD31-4B8C-83A1-F6EECF244321}">
                <p14:modId xmlns:p14="http://schemas.microsoft.com/office/powerpoint/2010/main" val="2133075806"/>
              </p:ext>
            </p:extLst>
          </p:nvPr>
        </p:nvGraphicFramePr>
        <p:xfrm>
          <a:off x="9345613" y="3336925"/>
          <a:ext cx="803275" cy="382588"/>
        </p:xfrm>
        <a:graphic>
          <a:graphicData uri="http://schemas.openxmlformats.org/presentationml/2006/ole">
            <mc:AlternateContent xmlns:mc="http://schemas.openxmlformats.org/markup-compatibility/2006">
              <mc:Choice xmlns:v="urn:schemas-microsoft-com:vml" Requires="v">
                <p:oleObj name="Equation" r:id="rId4" imgW="507960" imgH="241200" progId="Equation.DSMT4">
                  <p:embed/>
                </p:oleObj>
              </mc:Choice>
              <mc:Fallback>
                <p:oleObj name="Equation" r:id="rId4" imgW="507960" imgH="241200" progId="Equation.DSMT4">
                  <p:embed/>
                  <p:pic>
                    <p:nvPicPr>
                      <p:cNvPr id="13" name="Object 12">
                        <a:extLst>
                          <a:ext uri="{FF2B5EF4-FFF2-40B4-BE49-F238E27FC236}">
                            <a16:creationId xmlns:a16="http://schemas.microsoft.com/office/drawing/2014/main" id="{6FD19D0D-D517-4A0B-8633-D8089ACEC4ED}"/>
                          </a:ext>
                        </a:extLst>
                      </p:cNvPr>
                      <p:cNvPicPr/>
                      <p:nvPr/>
                    </p:nvPicPr>
                    <p:blipFill>
                      <a:blip r:embed="rId5"/>
                      <a:stretch>
                        <a:fillRect/>
                      </a:stretch>
                    </p:blipFill>
                    <p:spPr>
                      <a:xfrm>
                        <a:off x="9345613" y="3336925"/>
                        <a:ext cx="803275" cy="38258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4AA7448-730C-4733-A7BC-B779485B83A9}"/>
              </a:ext>
            </a:extLst>
          </p:cNvPr>
          <p:cNvGraphicFramePr>
            <a:graphicFrameLocks noChangeAspect="1"/>
          </p:cNvGraphicFramePr>
          <p:nvPr/>
        </p:nvGraphicFramePr>
        <p:xfrm>
          <a:off x="10407363" y="2894011"/>
          <a:ext cx="401637" cy="280988"/>
        </p:xfrm>
        <a:graphic>
          <a:graphicData uri="http://schemas.openxmlformats.org/presentationml/2006/ole">
            <mc:AlternateContent xmlns:mc="http://schemas.openxmlformats.org/markup-compatibility/2006">
              <mc:Choice xmlns:v="urn:schemas-microsoft-com:vml" Requires="v">
                <p:oleObj name="Equation" r:id="rId6" imgW="253800" imgH="177480" progId="Equation.DSMT4">
                  <p:embed/>
                </p:oleObj>
              </mc:Choice>
              <mc:Fallback>
                <p:oleObj name="Equation" r:id="rId6" imgW="253800" imgH="177480" progId="Equation.DSMT4">
                  <p:embed/>
                  <p:pic>
                    <p:nvPicPr>
                      <p:cNvPr id="14" name="Object 13">
                        <a:extLst>
                          <a:ext uri="{FF2B5EF4-FFF2-40B4-BE49-F238E27FC236}">
                            <a16:creationId xmlns:a16="http://schemas.microsoft.com/office/drawing/2014/main" id="{64AA7448-730C-4733-A7BC-B779485B83A9}"/>
                          </a:ext>
                        </a:extLst>
                      </p:cNvPr>
                      <p:cNvPicPr/>
                      <p:nvPr/>
                    </p:nvPicPr>
                    <p:blipFill>
                      <a:blip r:embed="rId7"/>
                      <a:stretch>
                        <a:fillRect/>
                      </a:stretch>
                    </p:blipFill>
                    <p:spPr>
                      <a:xfrm>
                        <a:off x="10407363" y="2894011"/>
                        <a:ext cx="401637" cy="280988"/>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E383AECD-7785-4423-99D3-3B1D2D1440D3}"/>
              </a:ext>
            </a:extLst>
          </p:cNvPr>
          <p:cNvGraphicFramePr>
            <a:graphicFrameLocks noChangeAspect="1"/>
          </p:cNvGraphicFramePr>
          <p:nvPr>
            <p:extLst>
              <p:ext uri="{D42A27DB-BD31-4B8C-83A1-F6EECF244321}">
                <p14:modId xmlns:p14="http://schemas.microsoft.com/office/powerpoint/2010/main" val="168807496"/>
              </p:ext>
            </p:extLst>
          </p:nvPr>
        </p:nvGraphicFramePr>
        <p:xfrm>
          <a:off x="10223729" y="3320256"/>
          <a:ext cx="908050" cy="415925"/>
        </p:xfrm>
        <a:graphic>
          <a:graphicData uri="http://schemas.openxmlformats.org/presentationml/2006/ole">
            <mc:AlternateContent xmlns:mc="http://schemas.openxmlformats.org/markup-compatibility/2006">
              <mc:Choice xmlns:v="urn:schemas-microsoft-com:vml" Requires="v">
                <p:oleObj name="Equation" r:id="rId8" imgW="571320" imgH="228600" progId="Equation.DSMT4">
                  <p:embed/>
                </p:oleObj>
              </mc:Choice>
              <mc:Fallback>
                <p:oleObj name="Equation" r:id="rId8" imgW="571320" imgH="228600" progId="Equation.DSMT4">
                  <p:embed/>
                  <p:pic>
                    <p:nvPicPr>
                      <p:cNvPr id="15" name="Object 14">
                        <a:extLst>
                          <a:ext uri="{FF2B5EF4-FFF2-40B4-BE49-F238E27FC236}">
                            <a16:creationId xmlns:a16="http://schemas.microsoft.com/office/drawing/2014/main" id="{E383AECD-7785-4423-99D3-3B1D2D1440D3}"/>
                          </a:ext>
                        </a:extLst>
                      </p:cNvPr>
                      <p:cNvPicPr/>
                      <p:nvPr/>
                    </p:nvPicPr>
                    <p:blipFill>
                      <a:blip r:embed="rId9"/>
                      <a:stretch>
                        <a:fillRect/>
                      </a:stretch>
                    </p:blipFill>
                    <p:spPr>
                      <a:xfrm>
                        <a:off x="10223729" y="3320256"/>
                        <a:ext cx="908050" cy="415925"/>
                      </a:xfrm>
                      <a:prstGeom prst="rect">
                        <a:avLst/>
                      </a:prstGeom>
                    </p:spPr>
                  </p:pic>
                </p:oleObj>
              </mc:Fallback>
            </mc:AlternateContent>
          </a:graphicData>
        </a:graphic>
      </p:graphicFrame>
      <p:sp>
        <p:nvSpPr>
          <p:cNvPr id="20" name="Right Brace 19">
            <a:extLst>
              <a:ext uri="{FF2B5EF4-FFF2-40B4-BE49-F238E27FC236}">
                <a16:creationId xmlns:a16="http://schemas.microsoft.com/office/drawing/2014/main" id="{6FDCFE4A-0C5B-404C-A1BA-F06FD31436C8}"/>
              </a:ext>
            </a:extLst>
          </p:cNvPr>
          <p:cNvSpPr/>
          <p:nvPr/>
        </p:nvSpPr>
        <p:spPr>
          <a:xfrm>
            <a:off x="6761075" y="5016197"/>
            <a:ext cx="298017" cy="134962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aphicFrame>
        <p:nvGraphicFramePr>
          <p:cNvPr id="21" name="Object 20">
            <a:extLst>
              <a:ext uri="{FF2B5EF4-FFF2-40B4-BE49-F238E27FC236}">
                <a16:creationId xmlns:a16="http://schemas.microsoft.com/office/drawing/2014/main" id="{19F981D9-7C8E-4F0D-B9E3-973A9964E75C}"/>
              </a:ext>
            </a:extLst>
          </p:cNvPr>
          <p:cNvGraphicFramePr>
            <a:graphicFrameLocks noChangeAspect="1"/>
          </p:cNvGraphicFramePr>
          <p:nvPr>
            <p:extLst>
              <p:ext uri="{D42A27DB-BD31-4B8C-83A1-F6EECF244321}">
                <p14:modId xmlns:p14="http://schemas.microsoft.com/office/powerpoint/2010/main" val="3440953458"/>
              </p:ext>
            </p:extLst>
          </p:nvPr>
        </p:nvGraphicFramePr>
        <p:xfrm>
          <a:off x="7309479" y="5498202"/>
          <a:ext cx="3460750" cy="381000"/>
        </p:xfrm>
        <a:graphic>
          <a:graphicData uri="http://schemas.openxmlformats.org/presentationml/2006/ole">
            <mc:AlternateContent xmlns:mc="http://schemas.openxmlformats.org/markup-compatibility/2006">
              <mc:Choice xmlns:v="urn:schemas-microsoft-com:vml" Requires="v">
                <p:oleObj name="Equation" r:id="rId10" imgW="2311200" imgH="253800" progId="Equation.DSMT4">
                  <p:embed/>
                </p:oleObj>
              </mc:Choice>
              <mc:Fallback>
                <p:oleObj name="Equation" r:id="rId10" imgW="2311200" imgH="253800" progId="Equation.DSMT4">
                  <p:embed/>
                  <p:pic>
                    <p:nvPicPr>
                      <p:cNvPr id="21" name="Object 20">
                        <a:extLst>
                          <a:ext uri="{FF2B5EF4-FFF2-40B4-BE49-F238E27FC236}">
                            <a16:creationId xmlns:a16="http://schemas.microsoft.com/office/drawing/2014/main" id="{19F981D9-7C8E-4F0D-B9E3-973A9964E75C}"/>
                          </a:ext>
                        </a:extLst>
                      </p:cNvPr>
                      <p:cNvPicPr/>
                      <p:nvPr/>
                    </p:nvPicPr>
                    <p:blipFill>
                      <a:blip r:embed="rId11"/>
                      <a:stretch>
                        <a:fillRect/>
                      </a:stretch>
                    </p:blipFill>
                    <p:spPr>
                      <a:xfrm>
                        <a:off x="7309479" y="5498202"/>
                        <a:ext cx="3460750" cy="381000"/>
                      </a:xfrm>
                      <a:prstGeom prst="rect">
                        <a:avLst/>
                      </a:prstGeom>
                      <a:solidFill>
                        <a:srgbClr val="CCFFCC"/>
                      </a:solidFill>
                    </p:spPr>
                  </p:pic>
                </p:oleObj>
              </mc:Fallback>
            </mc:AlternateContent>
          </a:graphicData>
        </a:graphic>
      </p:graphicFrame>
      <p:pic>
        <p:nvPicPr>
          <p:cNvPr id="6" name="Picture 5">
            <a:extLst>
              <a:ext uri="{FF2B5EF4-FFF2-40B4-BE49-F238E27FC236}">
                <a16:creationId xmlns:a16="http://schemas.microsoft.com/office/drawing/2014/main" id="{F21E379F-68D9-4859-B7B7-C219D3DC8002}"/>
              </a:ext>
            </a:extLst>
          </p:cNvPr>
          <p:cNvPicPr>
            <a:picLocks noChangeAspect="1"/>
          </p:cNvPicPr>
          <p:nvPr/>
        </p:nvPicPr>
        <p:blipFill>
          <a:blip r:embed="rId12"/>
          <a:stretch>
            <a:fillRect/>
          </a:stretch>
        </p:blipFill>
        <p:spPr>
          <a:xfrm>
            <a:off x="562586" y="2487634"/>
            <a:ext cx="4618941" cy="2048469"/>
          </a:xfrm>
          <a:prstGeom prst="rect">
            <a:avLst/>
          </a:prstGeom>
        </p:spPr>
      </p:pic>
      <p:graphicFrame>
        <p:nvGraphicFramePr>
          <p:cNvPr id="78" name="Object 77">
            <a:extLst>
              <a:ext uri="{FF2B5EF4-FFF2-40B4-BE49-F238E27FC236}">
                <a16:creationId xmlns:a16="http://schemas.microsoft.com/office/drawing/2014/main" id="{D856F959-3731-4448-82F5-EDCACD7E9A8B}"/>
              </a:ext>
            </a:extLst>
          </p:cNvPr>
          <p:cNvGraphicFramePr>
            <a:graphicFrameLocks noChangeAspect="1"/>
          </p:cNvGraphicFramePr>
          <p:nvPr>
            <p:extLst>
              <p:ext uri="{D42A27DB-BD31-4B8C-83A1-F6EECF244321}">
                <p14:modId xmlns:p14="http://schemas.microsoft.com/office/powerpoint/2010/main" val="66455283"/>
              </p:ext>
            </p:extLst>
          </p:nvPr>
        </p:nvGraphicFramePr>
        <p:xfrm>
          <a:off x="6206167" y="2507961"/>
          <a:ext cx="2833687" cy="1928300"/>
        </p:xfrm>
        <a:graphic>
          <a:graphicData uri="http://schemas.openxmlformats.org/presentationml/2006/ole">
            <mc:AlternateContent xmlns:mc="http://schemas.openxmlformats.org/markup-compatibility/2006">
              <mc:Choice xmlns:v="urn:schemas-microsoft-com:vml" Requires="v">
                <p:oleObj name="Bitmap Image" r:id="rId13" imgW="2263320" imgH="1539360" progId="Paint.Picture">
                  <p:embed/>
                </p:oleObj>
              </mc:Choice>
              <mc:Fallback>
                <p:oleObj name="Bitmap Image" r:id="rId13" imgW="2263320" imgH="1539360" progId="Paint.Picture">
                  <p:embed/>
                  <p:pic>
                    <p:nvPicPr>
                      <p:cNvPr id="8" name="Object 7">
                        <a:extLst>
                          <a:ext uri="{FF2B5EF4-FFF2-40B4-BE49-F238E27FC236}">
                            <a16:creationId xmlns:a16="http://schemas.microsoft.com/office/drawing/2014/main" id="{B5A49E68-FF9A-46A0-8E56-80523B94776D}"/>
                          </a:ext>
                        </a:extLst>
                      </p:cNvPr>
                      <p:cNvPicPr>
                        <a:picLocks noChangeAspect="1" noChangeArrowheads="1"/>
                      </p:cNvPicPr>
                      <p:nvPr/>
                    </p:nvPicPr>
                    <p:blipFill>
                      <a:blip r:embed="rId14"/>
                      <a:srcRect/>
                      <a:stretch>
                        <a:fillRect/>
                      </a:stretch>
                    </p:blipFill>
                    <p:spPr bwMode="auto">
                      <a:xfrm>
                        <a:off x="6206167" y="2507961"/>
                        <a:ext cx="2833687" cy="192830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2C1EE867-3649-4A90-8FDD-52ABA9BDF41C}"/>
              </a:ext>
            </a:extLst>
          </p:cNvPr>
          <p:cNvGraphicFramePr>
            <a:graphicFrameLocks noChangeAspect="1"/>
          </p:cNvGraphicFramePr>
          <p:nvPr>
            <p:extLst>
              <p:ext uri="{D42A27DB-BD31-4B8C-83A1-F6EECF244321}">
                <p14:modId xmlns:p14="http://schemas.microsoft.com/office/powerpoint/2010/main" val="3117508574"/>
              </p:ext>
            </p:extLst>
          </p:nvPr>
        </p:nvGraphicFramePr>
        <p:xfrm>
          <a:off x="834415" y="4792385"/>
          <a:ext cx="1745188" cy="733772"/>
        </p:xfrm>
        <a:graphic>
          <a:graphicData uri="http://schemas.openxmlformats.org/presentationml/2006/ole">
            <mc:AlternateContent xmlns:mc="http://schemas.openxmlformats.org/markup-compatibility/2006">
              <mc:Choice xmlns:v="urn:schemas-microsoft-com:vml" Requires="v">
                <p:oleObj name="Equation" r:id="rId15" imgW="1117440" imgH="469800" progId="Equation.DSMT4">
                  <p:embed/>
                </p:oleObj>
              </mc:Choice>
              <mc:Fallback>
                <p:oleObj name="Equation" r:id="rId15" imgW="1117440" imgH="469800" progId="Equation.DSMT4">
                  <p:embed/>
                  <p:pic>
                    <p:nvPicPr>
                      <p:cNvPr id="0" name=""/>
                      <p:cNvPicPr/>
                      <p:nvPr/>
                    </p:nvPicPr>
                    <p:blipFill>
                      <a:blip r:embed="rId16"/>
                      <a:stretch>
                        <a:fillRect/>
                      </a:stretch>
                    </p:blipFill>
                    <p:spPr>
                      <a:xfrm>
                        <a:off x="834415" y="4792385"/>
                        <a:ext cx="1745188" cy="733772"/>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2F46E485-2C2D-4D0F-96DA-E71C1AEF77B1}"/>
              </a:ext>
            </a:extLst>
          </p:cNvPr>
          <p:cNvGraphicFramePr>
            <a:graphicFrameLocks noChangeAspect="1"/>
          </p:cNvGraphicFramePr>
          <p:nvPr>
            <p:extLst>
              <p:ext uri="{D42A27DB-BD31-4B8C-83A1-F6EECF244321}">
                <p14:modId xmlns:p14="http://schemas.microsoft.com/office/powerpoint/2010/main" val="1040703199"/>
              </p:ext>
            </p:extLst>
          </p:nvPr>
        </p:nvGraphicFramePr>
        <p:xfrm>
          <a:off x="2579603" y="4847750"/>
          <a:ext cx="1137329" cy="678407"/>
        </p:xfrm>
        <a:graphic>
          <a:graphicData uri="http://schemas.openxmlformats.org/presentationml/2006/ole">
            <mc:AlternateContent xmlns:mc="http://schemas.openxmlformats.org/markup-compatibility/2006">
              <mc:Choice xmlns:v="urn:schemas-microsoft-com:vml" Requires="v">
                <p:oleObj name="Equation" r:id="rId17" imgW="723600" imgH="431640" progId="Equation.DSMT4">
                  <p:embed/>
                </p:oleObj>
              </mc:Choice>
              <mc:Fallback>
                <p:oleObj name="Equation" r:id="rId17" imgW="723600" imgH="431640" progId="Equation.DSMT4">
                  <p:embed/>
                  <p:pic>
                    <p:nvPicPr>
                      <p:cNvPr id="0" name=""/>
                      <p:cNvPicPr/>
                      <p:nvPr/>
                    </p:nvPicPr>
                    <p:blipFill>
                      <a:blip r:embed="rId18"/>
                      <a:stretch>
                        <a:fillRect/>
                      </a:stretch>
                    </p:blipFill>
                    <p:spPr>
                      <a:xfrm>
                        <a:off x="2579603" y="4847750"/>
                        <a:ext cx="1137329" cy="678407"/>
                      </a:xfrm>
                      <a:prstGeom prst="rect">
                        <a:avLst/>
                      </a:prstGeom>
                    </p:spPr>
                  </p:pic>
                </p:oleObj>
              </mc:Fallback>
            </mc:AlternateContent>
          </a:graphicData>
        </a:graphic>
      </p:graphicFrame>
      <p:graphicFrame>
        <p:nvGraphicFramePr>
          <p:cNvPr id="79" name="Object 78">
            <a:extLst>
              <a:ext uri="{FF2B5EF4-FFF2-40B4-BE49-F238E27FC236}">
                <a16:creationId xmlns:a16="http://schemas.microsoft.com/office/drawing/2014/main" id="{0693E33D-143D-4270-AECF-777D1A0C771E}"/>
              </a:ext>
            </a:extLst>
          </p:cNvPr>
          <p:cNvGraphicFramePr>
            <a:graphicFrameLocks noChangeAspect="1"/>
          </p:cNvGraphicFramePr>
          <p:nvPr>
            <p:extLst>
              <p:ext uri="{D42A27DB-BD31-4B8C-83A1-F6EECF244321}">
                <p14:modId xmlns:p14="http://schemas.microsoft.com/office/powerpoint/2010/main" val="3524477420"/>
              </p:ext>
            </p:extLst>
          </p:nvPr>
        </p:nvGraphicFramePr>
        <p:xfrm>
          <a:off x="3785249" y="4820340"/>
          <a:ext cx="2595562" cy="677862"/>
        </p:xfrm>
        <a:graphic>
          <a:graphicData uri="http://schemas.openxmlformats.org/presentationml/2006/ole">
            <mc:AlternateContent xmlns:mc="http://schemas.openxmlformats.org/markup-compatibility/2006">
              <mc:Choice xmlns:v="urn:schemas-microsoft-com:vml" Requires="v">
                <p:oleObj name="Equation" r:id="rId19" imgW="1650960" imgH="431640" progId="Equation.DSMT4">
                  <p:embed/>
                </p:oleObj>
              </mc:Choice>
              <mc:Fallback>
                <p:oleObj name="Equation" r:id="rId19" imgW="1650960" imgH="431640" progId="Equation.DSMT4">
                  <p:embed/>
                  <p:pic>
                    <p:nvPicPr>
                      <p:cNvPr id="9" name="Object 8">
                        <a:extLst>
                          <a:ext uri="{FF2B5EF4-FFF2-40B4-BE49-F238E27FC236}">
                            <a16:creationId xmlns:a16="http://schemas.microsoft.com/office/drawing/2014/main" id="{2F46E485-2C2D-4D0F-96DA-E71C1AEF77B1}"/>
                          </a:ext>
                        </a:extLst>
                      </p:cNvPr>
                      <p:cNvPicPr/>
                      <p:nvPr/>
                    </p:nvPicPr>
                    <p:blipFill>
                      <a:blip r:embed="rId20"/>
                      <a:stretch>
                        <a:fillRect/>
                      </a:stretch>
                    </p:blipFill>
                    <p:spPr>
                      <a:xfrm>
                        <a:off x="3785249" y="4820340"/>
                        <a:ext cx="2595562" cy="677862"/>
                      </a:xfrm>
                      <a:prstGeom prst="rect">
                        <a:avLst/>
                      </a:prstGeom>
                    </p:spPr>
                  </p:pic>
                </p:oleObj>
              </mc:Fallback>
            </mc:AlternateContent>
          </a:graphicData>
        </a:graphic>
      </p:graphicFrame>
      <p:graphicFrame>
        <p:nvGraphicFramePr>
          <p:cNvPr id="80" name="Object 79">
            <a:extLst>
              <a:ext uri="{FF2B5EF4-FFF2-40B4-BE49-F238E27FC236}">
                <a16:creationId xmlns:a16="http://schemas.microsoft.com/office/drawing/2014/main" id="{2DA555E1-61EB-4D75-80FA-D3160B4406F8}"/>
              </a:ext>
            </a:extLst>
          </p:cNvPr>
          <p:cNvGraphicFramePr>
            <a:graphicFrameLocks noChangeAspect="1"/>
          </p:cNvGraphicFramePr>
          <p:nvPr>
            <p:extLst>
              <p:ext uri="{D42A27DB-BD31-4B8C-83A1-F6EECF244321}">
                <p14:modId xmlns:p14="http://schemas.microsoft.com/office/powerpoint/2010/main" val="1888795992"/>
              </p:ext>
            </p:extLst>
          </p:nvPr>
        </p:nvGraphicFramePr>
        <p:xfrm>
          <a:off x="1619064" y="5622910"/>
          <a:ext cx="2116137" cy="677863"/>
        </p:xfrm>
        <a:graphic>
          <a:graphicData uri="http://schemas.openxmlformats.org/presentationml/2006/ole">
            <mc:AlternateContent xmlns:mc="http://schemas.openxmlformats.org/markup-compatibility/2006">
              <mc:Choice xmlns:v="urn:schemas-microsoft-com:vml" Requires="v">
                <p:oleObj name="Equation" r:id="rId21" imgW="1346040" imgH="431640" progId="Equation.DSMT4">
                  <p:embed/>
                </p:oleObj>
              </mc:Choice>
              <mc:Fallback>
                <p:oleObj name="Equation" r:id="rId21" imgW="1346040" imgH="431640" progId="Equation.DSMT4">
                  <p:embed/>
                  <p:pic>
                    <p:nvPicPr>
                      <p:cNvPr id="79" name="Object 78">
                        <a:extLst>
                          <a:ext uri="{FF2B5EF4-FFF2-40B4-BE49-F238E27FC236}">
                            <a16:creationId xmlns:a16="http://schemas.microsoft.com/office/drawing/2014/main" id="{0693E33D-143D-4270-AECF-777D1A0C771E}"/>
                          </a:ext>
                        </a:extLst>
                      </p:cNvPr>
                      <p:cNvPicPr/>
                      <p:nvPr/>
                    </p:nvPicPr>
                    <p:blipFill>
                      <a:blip r:embed="rId22"/>
                      <a:stretch>
                        <a:fillRect/>
                      </a:stretch>
                    </p:blipFill>
                    <p:spPr>
                      <a:xfrm>
                        <a:off x="1619064" y="5622910"/>
                        <a:ext cx="2116137" cy="677863"/>
                      </a:xfrm>
                      <a:prstGeom prst="rect">
                        <a:avLst/>
                      </a:prstGeom>
                    </p:spPr>
                  </p:pic>
                </p:oleObj>
              </mc:Fallback>
            </mc:AlternateContent>
          </a:graphicData>
        </a:graphic>
      </p:graphicFrame>
    </p:spTree>
    <p:extLst>
      <p:ext uri="{BB962C8B-B14F-4D97-AF65-F5344CB8AC3E}">
        <p14:creationId xmlns:p14="http://schemas.microsoft.com/office/powerpoint/2010/main" val="1708805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7E7DC-78A7-493F-9977-5D7E91223021}"/>
              </a:ext>
            </a:extLst>
          </p:cNvPr>
          <p:cNvSpPr txBox="1">
            <a:spLocks/>
          </p:cNvSpPr>
          <p:nvPr/>
        </p:nvSpPr>
        <p:spPr>
          <a:xfrm>
            <a:off x="4519072" y="328688"/>
            <a:ext cx="4548655"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3" name="Rectangle 2">
            <a:extLst>
              <a:ext uri="{FF2B5EF4-FFF2-40B4-BE49-F238E27FC236}">
                <a16:creationId xmlns:a16="http://schemas.microsoft.com/office/drawing/2014/main" id="{D5C9A088-3C14-4D8F-93DA-5B475DD50E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5E88BCCB-C956-44C0-92E1-FDABF38973F8}"/>
              </a:ext>
            </a:extLst>
          </p:cNvPr>
          <p:cNvGraphicFramePr>
            <a:graphicFrameLocks noChangeAspect="1"/>
          </p:cNvGraphicFramePr>
          <p:nvPr>
            <p:extLst>
              <p:ext uri="{D42A27DB-BD31-4B8C-83A1-F6EECF244321}">
                <p14:modId xmlns:p14="http://schemas.microsoft.com/office/powerpoint/2010/main" val="2232126203"/>
              </p:ext>
            </p:extLst>
          </p:nvPr>
        </p:nvGraphicFramePr>
        <p:xfrm>
          <a:off x="581025" y="2119313"/>
          <a:ext cx="2965450" cy="2046287"/>
        </p:xfrm>
        <a:graphic>
          <a:graphicData uri="http://schemas.openxmlformats.org/presentationml/2006/ole">
            <mc:AlternateContent xmlns:mc="http://schemas.openxmlformats.org/markup-compatibility/2006">
              <mc:Choice xmlns:v="urn:schemas-microsoft-com:vml" Requires="v">
                <p:oleObj name="Bitmap Image" r:id="rId2" imgW="2148840" imgH="1486080" progId="Paint.Picture">
                  <p:embed/>
                </p:oleObj>
              </mc:Choice>
              <mc:Fallback>
                <p:oleObj name="Bitmap Image" r:id="rId2" imgW="2148840" imgH="1486080" progId="Paint.Picture">
                  <p:embed/>
                  <p:pic>
                    <p:nvPicPr>
                      <p:cNvPr id="4" name="Object 3">
                        <a:extLst>
                          <a:ext uri="{FF2B5EF4-FFF2-40B4-BE49-F238E27FC236}">
                            <a16:creationId xmlns:a16="http://schemas.microsoft.com/office/drawing/2014/main" id="{5E88BCCB-C956-44C0-92E1-FDABF38973F8}"/>
                          </a:ext>
                        </a:extLst>
                      </p:cNvPr>
                      <p:cNvPicPr>
                        <a:picLocks noChangeAspect="1" noChangeArrowheads="1"/>
                      </p:cNvPicPr>
                      <p:nvPr/>
                    </p:nvPicPr>
                    <p:blipFill>
                      <a:blip r:embed="rId3"/>
                      <a:srcRect/>
                      <a:stretch>
                        <a:fillRect/>
                      </a:stretch>
                    </p:blipFill>
                    <p:spPr bwMode="auto">
                      <a:xfrm>
                        <a:off x="581025" y="2119313"/>
                        <a:ext cx="2965450" cy="204628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004EE5EF-081F-473F-BE1B-D9130C78F7D4}"/>
              </a:ext>
            </a:extLst>
          </p:cNvPr>
          <p:cNvSpPr txBox="1"/>
          <p:nvPr/>
        </p:nvSpPr>
        <p:spPr>
          <a:xfrm>
            <a:off x="1005919" y="1141361"/>
            <a:ext cx="11168570" cy="923330"/>
          </a:xfrm>
          <a:prstGeom prst="rect">
            <a:avLst/>
          </a:prstGeom>
          <a:noFill/>
        </p:spPr>
        <p:txBody>
          <a:bodyPr wrap="none" rtlCol="0">
            <a:spAutoFit/>
          </a:bodyPr>
          <a:lstStyle/>
          <a:p>
            <a:r>
              <a:rPr lang="en-US" dirty="0">
                <a:solidFill>
                  <a:srgbClr val="0070C0"/>
                </a:solidFill>
              </a:rPr>
              <a:t>Consider the following amazing circuit that looks just like a previous amazing circuit.   What’s the current drawn from </a:t>
            </a:r>
          </a:p>
          <a:p>
            <a:r>
              <a:rPr lang="en-US" dirty="0">
                <a:solidFill>
                  <a:srgbClr val="0070C0"/>
                </a:solidFill>
              </a:rPr>
              <a:t>the battery?  What’s the current through each resistor?  What’s the power supplied by the battery?  </a:t>
            </a:r>
          </a:p>
          <a:p>
            <a:r>
              <a:rPr lang="en-US" dirty="0">
                <a:solidFill>
                  <a:srgbClr val="0070C0"/>
                </a:solidFill>
              </a:rPr>
              <a:t>What’s the power dissipated through each resistor?  If these are lightbulbs, rank them in order of brightness.</a:t>
            </a:r>
          </a:p>
        </p:txBody>
      </p:sp>
      <p:sp>
        <p:nvSpPr>
          <p:cNvPr id="6" name="TextBox 5">
            <a:extLst>
              <a:ext uri="{FF2B5EF4-FFF2-40B4-BE49-F238E27FC236}">
                <a16:creationId xmlns:a16="http://schemas.microsoft.com/office/drawing/2014/main" id="{3E155FC8-F75C-4DD8-9D93-1E84A07B500C}"/>
              </a:ext>
            </a:extLst>
          </p:cNvPr>
          <p:cNvSpPr txBox="1"/>
          <p:nvPr/>
        </p:nvSpPr>
        <p:spPr>
          <a:xfrm>
            <a:off x="3874254" y="2495931"/>
            <a:ext cx="5193473" cy="584775"/>
          </a:xfrm>
          <a:prstGeom prst="rect">
            <a:avLst/>
          </a:prstGeom>
          <a:noFill/>
        </p:spPr>
        <p:txBody>
          <a:bodyPr wrap="none" rtlCol="0">
            <a:spAutoFit/>
          </a:bodyPr>
          <a:lstStyle/>
          <a:p>
            <a:r>
              <a:rPr lang="en-US" sz="1600" dirty="0"/>
              <a:t>General procedure is to ultimately reduce it to one resistor.  </a:t>
            </a:r>
          </a:p>
          <a:p>
            <a:r>
              <a:rPr lang="en-US" sz="1600" dirty="0"/>
              <a:t>We get:</a:t>
            </a:r>
          </a:p>
        </p:txBody>
      </p:sp>
      <p:graphicFrame>
        <p:nvGraphicFramePr>
          <p:cNvPr id="8" name="Object 7">
            <a:extLst>
              <a:ext uri="{FF2B5EF4-FFF2-40B4-BE49-F238E27FC236}">
                <a16:creationId xmlns:a16="http://schemas.microsoft.com/office/drawing/2014/main" id="{C3916287-4F5C-445D-9EE0-02A365526883}"/>
              </a:ext>
            </a:extLst>
          </p:cNvPr>
          <p:cNvGraphicFramePr>
            <a:graphicFrameLocks noChangeAspect="1"/>
          </p:cNvGraphicFramePr>
          <p:nvPr>
            <p:extLst>
              <p:ext uri="{D42A27DB-BD31-4B8C-83A1-F6EECF244321}">
                <p14:modId xmlns:p14="http://schemas.microsoft.com/office/powerpoint/2010/main" val="3066252705"/>
              </p:ext>
            </p:extLst>
          </p:nvPr>
        </p:nvGraphicFramePr>
        <p:xfrm>
          <a:off x="5622856" y="3896730"/>
          <a:ext cx="2653924" cy="2640535"/>
        </p:xfrm>
        <a:graphic>
          <a:graphicData uri="http://schemas.openxmlformats.org/presentationml/2006/ole">
            <mc:AlternateContent xmlns:mc="http://schemas.openxmlformats.org/markup-compatibility/2006">
              <mc:Choice xmlns:v="urn:schemas-microsoft-com:vml" Requires="v">
                <p:oleObj name="Bitmap Image" r:id="rId4" imgW="2476440" imgH="2110680" progId="Paint.Picture">
                  <p:embed/>
                </p:oleObj>
              </mc:Choice>
              <mc:Fallback>
                <p:oleObj name="Bitmap Image" r:id="rId4" imgW="2476440" imgH="2110680" progId="Paint.Picture">
                  <p:embed/>
                  <p:pic>
                    <p:nvPicPr>
                      <p:cNvPr id="8" name="Object 7">
                        <a:extLst>
                          <a:ext uri="{FF2B5EF4-FFF2-40B4-BE49-F238E27FC236}">
                            <a16:creationId xmlns:a16="http://schemas.microsoft.com/office/drawing/2014/main" id="{C3916287-4F5C-445D-9EE0-02A365526883}"/>
                          </a:ext>
                        </a:extLst>
                      </p:cNvPr>
                      <p:cNvPicPr>
                        <a:picLocks noChangeAspect="1" noChangeArrowheads="1"/>
                      </p:cNvPicPr>
                      <p:nvPr/>
                    </p:nvPicPr>
                    <p:blipFill>
                      <a:blip r:embed="rId5"/>
                      <a:srcRect l="1555" t="6250" r="26395" b="9363"/>
                      <a:stretch>
                        <a:fillRect/>
                      </a:stretch>
                    </p:blipFill>
                    <p:spPr bwMode="auto">
                      <a:xfrm>
                        <a:off x="5622856" y="3896730"/>
                        <a:ext cx="2653924" cy="264053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8A9CFCB-456E-4072-8988-1D42342DB4D0}"/>
              </a:ext>
            </a:extLst>
          </p:cNvPr>
          <p:cNvGraphicFramePr>
            <a:graphicFrameLocks noChangeAspect="1"/>
          </p:cNvGraphicFramePr>
          <p:nvPr>
            <p:extLst>
              <p:ext uri="{D42A27DB-BD31-4B8C-83A1-F6EECF244321}">
                <p14:modId xmlns:p14="http://schemas.microsoft.com/office/powerpoint/2010/main" val="2963997254"/>
              </p:ext>
            </p:extLst>
          </p:nvPr>
        </p:nvGraphicFramePr>
        <p:xfrm>
          <a:off x="3782866" y="4322158"/>
          <a:ext cx="1969639" cy="743331"/>
        </p:xfrm>
        <a:graphic>
          <a:graphicData uri="http://schemas.openxmlformats.org/presentationml/2006/ole">
            <mc:AlternateContent xmlns:mc="http://schemas.openxmlformats.org/markup-compatibility/2006">
              <mc:Choice xmlns:v="urn:schemas-microsoft-com:vml" Requires="v">
                <p:oleObj name="Equation" r:id="rId6" imgW="1282680" imgH="482400" progId="Equation.DSMT4">
                  <p:embed/>
                </p:oleObj>
              </mc:Choice>
              <mc:Fallback>
                <p:oleObj name="Equation" r:id="rId6" imgW="1282680" imgH="482400" progId="Equation.DSMT4">
                  <p:embed/>
                  <p:pic>
                    <p:nvPicPr>
                      <p:cNvPr id="9" name="Object 8">
                        <a:extLst>
                          <a:ext uri="{FF2B5EF4-FFF2-40B4-BE49-F238E27FC236}">
                            <a16:creationId xmlns:a16="http://schemas.microsoft.com/office/drawing/2014/main" id="{28A9CFCB-456E-4072-8988-1D42342DB4D0}"/>
                          </a:ext>
                        </a:extLst>
                      </p:cNvPr>
                      <p:cNvPicPr/>
                      <p:nvPr/>
                    </p:nvPicPr>
                    <p:blipFill>
                      <a:blip r:embed="rId7"/>
                      <a:stretch>
                        <a:fillRect/>
                      </a:stretch>
                    </p:blipFill>
                    <p:spPr>
                      <a:xfrm>
                        <a:off x="3782866" y="4322158"/>
                        <a:ext cx="1969639" cy="743331"/>
                      </a:xfrm>
                      <a:prstGeom prst="rect">
                        <a:avLst/>
                      </a:prstGeom>
                    </p:spPr>
                  </p:pic>
                </p:oleObj>
              </mc:Fallback>
            </mc:AlternateContent>
          </a:graphicData>
        </a:graphic>
      </p:graphicFrame>
      <p:cxnSp>
        <p:nvCxnSpPr>
          <p:cNvPr id="12" name="Straight Arrow Connector 11">
            <a:extLst>
              <a:ext uri="{FF2B5EF4-FFF2-40B4-BE49-F238E27FC236}">
                <a16:creationId xmlns:a16="http://schemas.microsoft.com/office/drawing/2014/main" id="{C7D9BC4E-D7C4-4497-B7A3-4E3F45636A55}"/>
              </a:ext>
            </a:extLst>
          </p:cNvPr>
          <p:cNvCxnSpPr>
            <a:cxnSpLocks/>
          </p:cNvCxnSpPr>
          <p:nvPr/>
        </p:nvCxnSpPr>
        <p:spPr>
          <a:xfrm>
            <a:off x="3993193" y="5336323"/>
            <a:ext cx="10982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3" name="Object 12">
            <a:extLst>
              <a:ext uri="{FF2B5EF4-FFF2-40B4-BE49-F238E27FC236}">
                <a16:creationId xmlns:a16="http://schemas.microsoft.com/office/drawing/2014/main" id="{DAB2CCA4-B1FF-4AF4-AD39-18B1C1A71662}"/>
              </a:ext>
            </a:extLst>
          </p:cNvPr>
          <p:cNvGraphicFramePr>
            <a:graphicFrameLocks noChangeAspect="1"/>
          </p:cNvGraphicFramePr>
          <p:nvPr>
            <p:extLst>
              <p:ext uri="{D42A27DB-BD31-4B8C-83A1-F6EECF244321}">
                <p14:modId xmlns:p14="http://schemas.microsoft.com/office/powerpoint/2010/main" val="2752658218"/>
              </p:ext>
            </p:extLst>
          </p:nvPr>
        </p:nvGraphicFramePr>
        <p:xfrm>
          <a:off x="9680639" y="4007644"/>
          <a:ext cx="1985963" cy="2401887"/>
        </p:xfrm>
        <a:graphic>
          <a:graphicData uri="http://schemas.openxmlformats.org/presentationml/2006/ole">
            <mc:AlternateContent xmlns:mc="http://schemas.openxmlformats.org/markup-compatibility/2006">
              <mc:Choice xmlns:v="urn:schemas-microsoft-com:vml" Requires="v">
                <p:oleObj name="Bitmap Image" r:id="rId8" imgW="1737360" imgH="1798200" progId="Paint.Picture">
                  <p:embed/>
                </p:oleObj>
              </mc:Choice>
              <mc:Fallback>
                <p:oleObj name="Bitmap Image" r:id="rId8" imgW="1737360" imgH="1798200" progId="Paint.Picture">
                  <p:embed/>
                  <p:pic>
                    <p:nvPicPr>
                      <p:cNvPr id="13" name="Object 12">
                        <a:extLst>
                          <a:ext uri="{FF2B5EF4-FFF2-40B4-BE49-F238E27FC236}">
                            <a16:creationId xmlns:a16="http://schemas.microsoft.com/office/drawing/2014/main" id="{DAB2CCA4-B1FF-4AF4-AD39-18B1C1A71662}"/>
                          </a:ext>
                        </a:extLst>
                      </p:cNvPr>
                      <p:cNvPicPr>
                        <a:picLocks noChangeAspect="1" noChangeArrowheads="1"/>
                      </p:cNvPicPr>
                      <p:nvPr/>
                    </p:nvPicPr>
                    <p:blipFill>
                      <a:blip r:embed="rId9"/>
                      <a:srcRect l="1555" t="6250" r="26395" b="9363"/>
                      <a:stretch>
                        <a:fillRect/>
                      </a:stretch>
                    </p:blipFill>
                    <p:spPr bwMode="auto">
                      <a:xfrm>
                        <a:off x="9680639" y="4007644"/>
                        <a:ext cx="1985963" cy="2401887"/>
                      </a:xfrm>
                      <a:prstGeom prst="rect">
                        <a:avLst/>
                      </a:prstGeom>
                      <a:noFill/>
                    </p:spPr>
                  </p:pic>
                </p:oleObj>
              </mc:Fallback>
            </mc:AlternateContent>
          </a:graphicData>
        </a:graphic>
      </p:graphicFrame>
      <p:cxnSp>
        <p:nvCxnSpPr>
          <p:cNvPr id="15" name="Straight Arrow Connector 14">
            <a:extLst>
              <a:ext uri="{FF2B5EF4-FFF2-40B4-BE49-F238E27FC236}">
                <a16:creationId xmlns:a16="http://schemas.microsoft.com/office/drawing/2014/main" id="{460EA546-DD6C-4278-A625-37C7D2F126D8}"/>
              </a:ext>
            </a:extLst>
          </p:cNvPr>
          <p:cNvCxnSpPr>
            <a:cxnSpLocks/>
          </p:cNvCxnSpPr>
          <p:nvPr/>
        </p:nvCxnSpPr>
        <p:spPr>
          <a:xfrm>
            <a:off x="8410643" y="5285635"/>
            <a:ext cx="94942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6" name="Object 15">
            <a:extLst>
              <a:ext uri="{FF2B5EF4-FFF2-40B4-BE49-F238E27FC236}">
                <a16:creationId xmlns:a16="http://schemas.microsoft.com/office/drawing/2014/main" id="{B3526B04-8681-44EE-B78A-F14A0CDFAE49}"/>
              </a:ext>
            </a:extLst>
          </p:cNvPr>
          <p:cNvGraphicFramePr>
            <a:graphicFrameLocks noChangeAspect="1"/>
          </p:cNvGraphicFramePr>
          <p:nvPr>
            <p:extLst>
              <p:ext uri="{D42A27DB-BD31-4B8C-83A1-F6EECF244321}">
                <p14:modId xmlns:p14="http://schemas.microsoft.com/office/powerpoint/2010/main" val="4194723722"/>
              </p:ext>
            </p:extLst>
          </p:nvPr>
        </p:nvGraphicFramePr>
        <p:xfrm>
          <a:off x="642938" y="4211638"/>
          <a:ext cx="2840037" cy="1993900"/>
        </p:xfrm>
        <a:graphic>
          <a:graphicData uri="http://schemas.openxmlformats.org/presentationml/2006/ole">
            <mc:AlternateContent xmlns:mc="http://schemas.openxmlformats.org/markup-compatibility/2006">
              <mc:Choice xmlns:v="urn:schemas-microsoft-com:vml" Requires="v">
                <p:oleObj name="Bitmap Image" r:id="rId10" imgW="2057400" imgH="1447920" progId="Paint.Picture">
                  <p:embed/>
                </p:oleObj>
              </mc:Choice>
              <mc:Fallback>
                <p:oleObj name="Bitmap Image" r:id="rId10" imgW="2057400" imgH="1447920" progId="Paint.Picture">
                  <p:embed/>
                  <p:pic>
                    <p:nvPicPr>
                      <p:cNvPr id="4" name="Object 3">
                        <a:extLst>
                          <a:ext uri="{FF2B5EF4-FFF2-40B4-BE49-F238E27FC236}">
                            <a16:creationId xmlns:a16="http://schemas.microsoft.com/office/drawing/2014/main" id="{5E88BCCB-C956-44C0-92E1-FDABF38973F8}"/>
                          </a:ext>
                        </a:extLst>
                      </p:cNvPr>
                      <p:cNvPicPr>
                        <a:picLocks noChangeAspect="1" noChangeArrowheads="1"/>
                      </p:cNvPicPr>
                      <p:nvPr/>
                    </p:nvPicPr>
                    <p:blipFill>
                      <a:blip r:embed="rId11"/>
                      <a:srcRect/>
                      <a:stretch>
                        <a:fillRect/>
                      </a:stretch>
                    </p:blipFill>
                    <p:spPr bwMode="auto">
                      <a:xfrm>
                        <a:off x="642938" y="4211638"/>
                        <a:ext cx="2840037" cy="199390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983E281C-13F8-422E-BCD3-D0B74E2F2947}"/>
              </a:ext>
            </a:extLst>
          </p:cNvPr>
          <p:cNvGraphicFramePr>
            <a:graphicFrameLocks noChangeAspect="1"/>
          </p:cNvGraphicFramePr>
          <p:nvPr>
            <p:extLst>
              <p:ext uri="{D42A27DB-BD31-4B8C-83A1-F6EECF244321}">
                <p14:modId xmlns:p14="http://schemas.microsoft.com/office/powerpoint/2010/main" val="924964441"/>
              </p:ext>
            </p:extLst>
          </p:nvPr>
        </p:nvGraphicFramePr>
        <p:xfrm>
          <a:off x="7935929" y="4322158"/>
          <a:ext cx="1322838" cy="671344"/>
        </p:xfrm>
        <a:graphic>
          <a:graphicData uri="http://schemas.openxmlformats.org/presentationml/2006/ole">
            <mc:AlternateContent xmlns:mc="http://schemas.openxmlformats.org/markup-compatibility/2006">
              <mc:Choice xmlns:v="urn:schemas-microsoft-com:vml" Requires="v">
                <p:oleObj name="Equation" r:id="rId12" imgW="901440" imgH="457200" progId="Equation.DSMT4">
                  <p:embed/>
                </p:oleObj>
              </mc:Choice>
              <mc:Fallback>
                <p:oleObj name="Equation" r:id="rId12" imgW="901440" imgH="457200" progId="Equation.DSMT4">
                  <p:embed/>
                  <p:pic>
                    <p:nvPicPr>
                      <p:cNvPr id="9" name="Object 8">
                        <a:extLst>
                          <a:ext uri="{FF2B5EF4-FFF2-40B4-BE49-F238E27FC236}">
                            <a16:creationId xmlns:a16="http://schemas.microsoft.com/office/drawing/2014/main" id="{28A9CFCB-456E-4072-8988-1D42342DB4D0}"/>
                          </a:ext>
                        </a:extLst>
                      </p:cNvPr>
                      <p:cNvPicPr/>
                      <p:nvPr/>
                    </p:nvPicPr>
                    <p:blipFill>
                      <a:blip r:embed="rId13"/>
                      <a:stretch>
                        <a:fillRect/>
                      </a:stretch>
                    </p:blipFill>
                    <p:spPr>
                      <a:xfrm>
                        <a:off x="7935929" y="4322158"/>
                        <a:ext cx="1322838" cy="671344"/>
                      </a:xfrm>
                      <a:prstGeom prst="rect">
                        <a:avLst/>
                      </a:prstGeom>
                    </p:spPr>
                  </p:pic>
                </p:oleObj>
              </mc:Fallback>
            </mc:AlternateContent>
          </a:graphicData>
        </a:graphic>
      </p:graphicFrame>
    </p:spTree>
    <p:extLst>
      <p:ext uri="{BB962C8B-B14F-4D97-AF65-F5344CB8AC3E}">
        <p14:creationId xmlns:p14="http://schemas.microsoft.com/office/powerpoint/2010/main" val="324105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AD03F63-E59E-45E2-9133-12BC44FEFB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itle 1">
            <a:extLst>
              <a:ext uri="{FF2B5EF4-FFF2-40B4-BE49-F238E27FC236}">
                <a16:creationId xmlns:a16="http://schemas.microsoft.com/office/drawing/2014/main" id="{4057DA50-6767-40F5-AD39-AA7CA23E4B4C}"/>
              </a:ext>
            </a:extLst>
          </p:cNvPr>
          <p:cNvSpPr txBox="1">
            <a:spLocks/>
          </p:cNvSpPr>
          <p:nvPr/>
        </p:nvSpPr>
        <p:spPr>
          <a:xfrm>
            <a:off x="3920150" y="279481"/>
            <a:ext cx="4883345"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cxnSp>
        <p:nvCxnSpPr>
          <p:cNvPr id="4" name="Straight Arrow Connector 3">
            <a:extLst>
              <a:ext uri="{FF2B5EF4-FFF2-40B4-BE49-F238E27FC236}">
                <a16:creationId xmlns:a16="http://schemas.microsoft.com/office/drawing/2014/main" id="{1F572429-B886-4F17-8FD2-3243A2D5F7E2}"/>
              </a:ext>
            </a:extLst>
          </p:cNvPr>
          <p:cNvCxnSpPr>
            <a:cxnSpLocks/>
          </p:cNvCxnSpPr>
          <p:nvPr/>
        </p:nvCxnSpPr>
        <p:spPr>
          <a:xfrm flipH="1">
            <a:off x="6923147" y="1551454"/>
            <a:ext cx="599410" cy="384203"/>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Object 4">
            <a:extLst>
              <a:ext uri="{FF2B5EF4-FFF2-40B4-BE49-F238E27FC236}">
                <a16:creationId xmlns:a16="http://schemas.microsoft.com/office/drawing/2014/main" id="{DF344AEB-8B7E-437A-9FAB-664B2F1ECF74}"/>
              </a:ext>
            </a:extLst>
          </p:cNvPr>
          <p:cNvGraphicFramePr>
            <a:graphicFrameLocks noChangeAspect="1"/>
          </p:cNvGraphicFramePr>
          <p:nvPr>
            <p:extLst>
              <p:ext uri="{D42A27DB-BD31-4B8C-83A1-F6EECF244321}">
                <p14:modId xmlns:p14="http://schemas.microsoft.com/office/powerpoint/2010/main" val="340492743"/>
              </p:ext>
            </p:extLst>
          </p:nvPr>
        </p:nvGraphicFramePr>
        <p:xfrm>
          <a:off x="7948130" y="1092200"/>
          <a:ext cx="1870075" cy="515938"/>
        </p:xfrm>
        <a:graphic>
          <a:graphicData uri="http://schemas.openxmlformats.org/presentationml/2006/ole">
            <mc:AlternateContent xmlns:mc="http://schemas.openxmlformats.org/markup-compatibility/2006">
              <mc:Choice xmlns:v="urn:schemas-microsoft-com:vml" Requires="v">
                <p:oleObj name="Equation" r:id="rId2" imgW="1422360" imgH="393480" progId="Equation.DSMT4">
                  <p:embed/>
                </p:oleObj>
              </mc:Choice>
              <mc:Fallback>
                <p:oleObj name="Equation" r:id="rId2" imgW="1422360" imgH="393480" progId="Equation.DSMT4">
                  <p:embed/>
                  <p:pic>
                    <p:nvPicPr>
                      <p:cNvPr id="5" name="Object 4">
                        <a:extLst>
                          <a:ext uri="{FF2B5EF4-FFF2-40B4-BE49-F238E27FC236}">
                            <a16:creationId xmlns:a16="http://schemas.microsoft.com/office/drawing/2014/main" id="{DF344AEB-8B7E-437A-9FAB-664B2F1ECF74}"/>
                          </a:ext>
                        </a:extLst>
                      </p:cNvPr>
                      <p:cNvPicPr/>
                      <p:nvPr/>
                    </p:nvPicPr>
                    <p:blipFill>
                      <a:blip r:embed="rId3"/>
                      <a:stretch>
                        <a:fillRect/>
                      </a:stretch>
                    </p:blipFill>
                    <p:spPr>
                      <a:xfrm>
                        <a:off x="7948130" y="1092200"/>
                        <a:ext cx="1870075" cy="51593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B927BC92-84E9-4BEF-8CA4-5C005B6F43B7}"/>
              </a:ext>
            </a:extLst>
          </p:cNvPr>
          <p:cNvSpPr txBox="1"/>
          <p:nvPr/>
        </p:nvSpPr>
        <p:spPr>
          <a:xfrm>
            <a:off x="7833394" y="1805986"/>
            <a:ext cx="2803733" cy="584775"/>
          </a:xfrm>
          <a:prstGeom prst="rect">
            <a:avLst/>
          </a:prstGeom>
          <a:noFill/>
        </p:spPr>
        <p:txBody>
          <a:bodyPr wrap="square" rtlCol="0">
            <a:spAutoFit/>
          </a:bodyPr>
          <a:lstStyle/>
          <a:p>
            <a:r>
              <a:rPr lang="en-US" sz="1600" dirty="0"/>
              <a:t>This is the current that the battery supplies to the circuit.</a:t>
            </a:r>
          </a:p>
        </p:txBody>
      </p:sp>
      <p:graphicFrame>
        <p:nvGraphicFramePr>
          <p:cNvPr id="14" name="Object 13">
            <a:extLst>
              <a:ext uri="{FF2B5EF4-FFF2-40B4-BE49-F238E27FC236}">
                <a16:creationId xmlns:a16="http://schemas.microsoft.com/office/drawing/2014/main" id="{D481ABCF-AE37-44BE-A575-413CCD062DB8}"/>
              </a:ext>
            </a:extLst>
          </p:cNvPr>
          <p:cNvGraphicFramePr>
            <a:graphicFrameLocks noChangeAspect="1"/>
          </p:cNvGraphicFramePr>
          <p:nvPr>
            <p:extLst>
              <p:ext uri="{D42A27DB-BD31-4B8C-83A1-F6EECF244321}">
                <p14:modId xmlns:p14="http://schemas.microsoft.com/office/powerpoint/2010/main" val="3241572460"/>
              </p:ext>
            </p:extLst>
          </p:nvPr>
        </p:nvGraphicFramePr>
        <p:xfrm>
          <a:off x="911696" y="1873266"/>
          <a:ext cx="1752600" cy="596900"/>
        </p:xfrm>
        <a:graphic>
          <a:graphicData uri="http://schemas.openxmlformats.org/presentationml/2006/ole">
            <mc:AlternateContent xmlns:mc="http://schemas.openxmlformats.org/markup-compatibility/2006">
              <mc:Choice xmlns:v="urn:schemas-microsoft-com:vml" Requires="v">
                <p:oleObj name="Equation" r:id="rId4" imgW="1333440" imgH="457200" progId="Equation.DSMT4">
                  <p:embed/>
                </p:oleObj>
              </mc:Choice>
              <mc:Fallback>
                <p:oleObj name="Equation" r:id="rId4" imgW="1333440" imgH="457200" progId="Equation.DSMT4">
                  <p:embed/>
                  <p:pic>
                    <p:nvPicPr>
                      <p:cNvPr id="14" name="Object 13">
                        <a:extLst>
                          <a:ext uri="{FF2B5EF4-FFF2-40B4-BE49-F238E27FC236}">
                            <a16:creationId xmlns:a16="http://schemas.microsoft.com/office/drawing/2014/main" id="{D481ABCF-AE37-44BE-A575-413CCD062DB8}"/>
                          </a:ext>
                        </a:extLst>
                      </p:cNvPr>
                      <p:cNvPicPr/>
                      <p:nvPr/>
                    </p:nvPicPr>
                    <p:blipFill>
                      <a:blip r:embed="rId5"/>
                      <a:stretch>
                        <a:fillRect/>
                      </a:stretch>
                    </p:blipFill>
                    <p:spPr>
                      <a:xfrm>
                        <a:off x="911696" y="1873266"/>
                        <a:ext cx="1752600" cy="596900"/>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28C05766-46B5-4213-BB71-EF15C1FFDA3A}"/>
              </a:ext>
            </a:extLst>
          </p:cNvPr>
          <p:cNvSpPr txBox="1"/>
          <p:nvPr/>
        </p:nvSpPr>
        <p:spPr>
          <a:xfrm>
            <a:off x="837239" y="1120284"/>
            <a:ext cx="2643834" cy="584775"/>
          </a:xfrm>
          <a:prstGeom prst="rect">
            <a:avLst/>
          </a:prstGeom>
          <a:noFill/>
        </p:spPr>
        <p:txBody>
          <a:bodyPr wrap="square" rtlCol="0">
            <a:spAutoFit/>
          </a:bodyPr>
          <a:lstStyle/>
          <a:p>
            <a:r>
              <a:rPr lang="en-US" sz="1600" dirty="0"/>
              <a:t>This is the power that the </a:t>
            </a:r>
          </a:p>
          <a:p>
            <a:r>
              <a:rPr lang="en-US" sz="1600" dirty="0"/>
              <a:t>battery supplies to the device</a:t>
            </a:r>
          </a:p>
        </p:txBody>
      </p:sp>
      <p:sp>
        <p:nvSpPr>
          <p:cNvPr id="19" name="TextBox 18">
            <a:extLst>
              <a:ext uri="{FF2B5EF4-FFF2-40B4-BE49-F238E27FC236}">
                <a16:creationId xmlns:a16="http://schemas.microsoft.com/office/drawing/2014/main" id="{BE8776D6-DA23-461A-9691-3295335987DB}"/>
              </a:ext>
            </a:extLst>
          </p:cNvPr>
          <p:cNvSpPr txBox="1"/>
          <p:nvPr/>
        </p:nvSpPr>
        <p:spPr>
          <a:xfrm>
            <a:off x="588086" y="3168519"/>
            <a:ext cx="2714269" cy="830997"/>
          </a:xfrm>
          <a:prstGeom prst="rect">
            <a:avLst/>
          </a:prstGeom>
          <a:noFill/>
        </p:spPr>
        <p:txBody>
          <a:bodyPr wrap="none" rtlCol="0">
            <a:spAutoFit/>
          </a:bodyPr>
          <a:lstStyle/>
          <a:p>
            <a:r>
              <a:rPr lang="en-US" sz="1600" dirty="0"/>
              <a:t>And now let’s work backwards</a:t>
            </a:r>
          </a:p>
          <a:p>
            <a:r>
              <a:rPr lang="en-US" sz="1600" dirty="0"/>
              <a:t>to get the currents through </a:t>
            </a:r>
          </a:p>
          <a:p>
            <a:r>
              <a:rPr lang="en-US" sz="1600" dirty="0"/>
              <a:t>the individual resistors…</a:t>
            </a:r>
          </a:p>
        </p:txBody>
      </p:sp>
      <p:cxnSp>
        <p:nvCxnSpPr>
          <p:cNvPr id="26" name="Straight Arrow Connector 25">
            <a:extLst>
              <a:ext uri="{FF2B5EF4-FFF2-40B4-BE49-F238E27FC236}">
                <a16:creationId xmlns:a16="http://schemas.microsoft.com/office/drawing/2014/main" id="{986B6D10-1803-4B92-AB30-CB3DEC979DD0}"/>
              </a:ext>
            </a:extLst>
          </p:cNvPr>
          <p:cNvCxnSpPr>
            <a:cxnSpLocks/>
          </p:cNvCxnSpPr>
          <p:nvPr/>
        </p:nvCxnSpPr>
        <p:spPr>
          <a:xfrm>
            <a:off x="2852994" y="5790306"/>
            <a:ext cx="77972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3FB6CC03-A959-4FBA-8E4F-C30E8CB71E3C}"/>
              </a:ext>
            </a:extLst>
          </p:cNvPr>
          <p:cNvCxnSpPr>
            <a:cxnSpLocks/>
          </p:cNvCxnSpPr>
          <p:nvPr/>
        </p:nvCxnSpPr>
        <p:spPr>
          <a:xfrm>
            <a:off x="7023144" y="5791022"/>
            <a:ext cx="109821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2" name="Object 41">
            <a:extLst>
              <a:ext uri="{FF2B5EF4-FFF2-40B4-BE49-F238E27FC236}">
                <a16:creationId xmlns:a16="http://schemas.microsoft.com/office/drawing/2014/main" id="{43BA78A3-3CCF-47A2-810A-AD9D6AF05F0C}"/>
              </a:ext>
            </a:extLst>
          </p:cNvPr>
          <p:cNvGraphicFramePr>
            <a:graphicFrameLocks noChangeAspect="1"/>
          </p:cNvGraphicFramePr>
          <p:nvPr>
            <p:extLst>
              <p:ext uri="{D42A27DB-BD31-4B8C-83A1-F6EECF244321}">
                <p14:modId xmlns:p14="http://schemas.microsoft.com/office/powerpoint/2010/main" val="3500341569"/>
              </p:ext>
            </p:extLst>
          </p:nvPr>
        </p:nvGraphicFramePr>
        <p:xfrm>
          <a:off x="4789005" y="1013862"/>
          <a:ext cx="2030413" cy="2044700"/>
        </p:xfrm>
        <a:graphic>
          <a:graphicData uri="http://schemas.openxmlformats.org/presentationml/2006/ole">
            <mc:AlternateContent xmlns:mc="http://schemas.openxmlformats.org/markup-compatibility/2006">
              <mc:Choice xmlns:v="urn:schemas-microsoft-com:vml" Requires="v">
                <p:oleObj name="Bitmap Image" r:id="rId6" imgW="1775520" imgH="1531800" progId="Paint.Picture">
                  <p:embed/>
                </p:oleObj>
              </mc:Choice>
              <mc:Fallback>
                <p:oleObj name="Bitmap Image" r:id="rId6" imgW="1775520" imgH="1531800" progId="Paint.Picture">
                  <p:embed/>
                  <p:pic>
                    <p:nvPicPr>
                      <p:cNvPr id="13" name="Object 12">
                        <a:extLst>
                          <a:ext uri="{FF2B5EF4-FFF2-40B4-BE49-F238E27FC236}">
                            <a16:creationId xmlns:a16="http://schemas.microsoft.com/office/drawing/2014/main" id="{DAB2CCA4-B1FF-4AF4-AD39-18B1C1A71662}"/>
                          </a:ext>
                        </a:extLst>
                      </p:cNvPr>
                      <p:cNvPicPr>
                        <a:picLocks noChangeAspect="1" noChangeArrowheads="1"/>
                      </p:cNvPicPr>
                      <p:nvPr/>
                    </p:nvPicPr>
                    <p:blipFill>
                      <a:blip r:embed="rId7"/>
                      <a:srcRect l="1555" t="6250" r="26395" b="9363"/>
                      <a:stretch>
                        <a:fillRect/>
                      </a:stretch>
                    </p:blipFill>
                    <p:spPr bwMode="auto">
                      <a:xfrm>
                        <a:off x="4789005" y="1013862"/>
                        <a:ext cx="2030413" cy="2044700"/>
                      </a:xfrm>
                      <a:prstGeom prst="rect">
                        <a:avLst/>
                      </a:prstGeom>
                      <a:noFill/>
                    </p:spPr>
                  </p:pic>
                </p:oleObj>
              </mc:Fallback>
            </mc:AlternateContent>
          </a:graphicData>
        </a:graphic>
      </p:graphicFrame>
      <p:cxnSp>
        <p:nvCxnSpPr>
          <p:cNvPr id="45" name="Straight Arrow Connector 44">
            <a:extLst>
              <a:ext uri="{FF2B5EF4-FFF2-40B4-BE49-F238E27FC236}">
                <a16:creationId xmlns:a16="http://schemas.microsoft.com/office/drawing/2014/main" id="{47F4EF53-E99E-4AC5-BCAD-51272E23D149}"/>
              </a:ext>
            </a:extLst>
          </p:cNvPr>
          <p:cNvCxnSpPr/>
          <p:nvPr/>
        </p:nvCxnSpPr>
        <p:spPr>
          <a:xfrm>
            <a:off x="5479370" y="1494594"/>
            <a:ext cx="397565"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1B50CB8D-6626-4B8C-B66A-7A18422F9B97}"/>
              </a:ext>
            </a:extLst>
          </p:cNvPr>
          <p:cNvSpPr txBox="1"/>
          <p:nvPr/>
        </p:nvSpPr>
        <p:spPr>
          <a:xfrm>
            <a:off x="5559370" y="1503934"/>
            <a:ext cx="237566" cy="369332"/>
          </a:xfrm>
          <a:prstGeom prst="rect">
            <a:avLst/>
          </a:prstGeom>
          <a:noFill/>
        </p:spPr>
        <p:txBody>
          <a:bodyPr wrap="none" rtlCol="0">
            <a:spAutoFit/>
          </a:bodyPr>
          <a:lstStyle/>
          <a:p>
            <a:r>
              <a:rPr lang="en-US" dirty="0">
                <a:solidFill>
                  <a:srgbClr val="FF0000"/>
                </a:solidFill>
              </a:rPr>
              <a:t>i</a:t>
            </a:r>
          </a:p>
        </p:txBody>
      </p:sp>
      <p:cxnSp>
        <p:nvCxnSpPr>
          <p:cNvPr id="11" name="Straight Arrow Connector 10">
            <a:extLst>
              <a:ext uri="{FF2B5EF4-FFF2-40B4-BE49-F238E27FC236}">
                <a16:creationId xmlns:a16="http://schemas.microsoft.com/office/drawing/2014/main" id="{00A68D11-9766-4128-92DB-88253BC5FB2E}"/>
              </a:ext>
            </a:extLst>
          </p:cNvPr>
          <p:cNvCxnSpPr>
            <a:cxnSpLocks/>
          </p:cNvCxnSpPr>
          <p:nvPr/>
        </p:nvCxnSpPr>
        <p:spPr>
          <a:xfrm>
            <a:off x="3590697" y="1618602"/>
            <a:ext cx="1049955" cy="317055"/>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51" name="Object 50">
            <a:extLst>
              <a:ext uri="{FF2B5EF4-FFF2-40B4-BE49-F238E27FC236}">
                <a16:creationId xmlns:a16="http://schemas.microsoft.com/office/drawing/2014/main" id="{02ACB7A8-5076-452E-86E0-2AD4C27F7409}"/>
              </a:ext>
            </a:extLst>
          </p:cNvPr>
          <p:cNvGraphicFramePr>
            <a:graphicFrameLocks noChangeAspect="1"/>
          </p:cNvGraphicFramePr>
          <p:nvPr>
            <p:extLst>
              <p:ext uri="{D42A27DB-BD31-4B8C-83A1-F6EECF244321}">
                <p14:modId xmlns:p14="http://schemas.microsoft.com/office/powerpoint/2010/main" val="3835253513"/>
              </p:ext>
            </p:extLst>
          </p:nvPr>
        </p:nvGraphicFramePr>
        <p:xfrm>
          <a:off x="3908429" y="4470220"/>
          <a:ext cx="2663825" cy="2325687"/>
        </p:xfrm>
        <a:graphic>
          <a:graphicData uri="http://schemas.openxmlformats.org/presentationml/2006/ole">
            <mc:AlternateContent xmlns:mc="http://schemas.openxmlformats.org/markup-compatibility/2006">
              <mc:Choice xmlns:v="urn:schemas-microsoft-com:vml" Requires="v">
                <p:oleObj name="Bitmap Image" r:id="rId8" imgW="2484000" imgH="1859400" progId="Paint.Picture">
                  <p:embed/>
                </p:oleObj>
              </mc:Choice>
              <mc:Fallback>
                <p:oleObj name="Bitmap Image" r:id="rId8" imgW="2484000" imgH="1859400" progId="Paint.Picture">
                  <p:embed/>
                  <p:pic>
                    <p:nvPicPr>
                      <p:cNvPr id="8" name="Object 7">
                        <a:extLst>
                          <a:ext uri="{FF2B5EF4-FFF2-40B4-BE49-F238E27FC236}">
                            <a16:creationId xmlns:a16="http://schemas.microsoft.com/office/drawing/2014/main" id="{C3916287-4F5C-445D-9EE0-02A365526883}"/>
                          </a:ext>
                        </a:extLst>
                      </p:cNvPr>
                      <p:cNvPicPr>
                        <a:picLocks noChangeAspect="1" noChangeArrowheads="1"/>
                      </p:cNvPicPr>
                      <p:nvPr/>
                    </p:nvPicPr>
                    <p:blipFill>
                      <a:blip r:embed="rId9"/>
                      <a:srcRect l="1555" t="6250" r="26395" b="9363"/>
                      <a:stretch>
                        <a:fillRect/>
                      </a:stretch>
                    </p:blipFill>
                    <p:spPr bwMode="auto">
                      <a:xfrm>
                        <a:off x="3908429" y="4470220"/>
                        <a:ext cx="2663825" cy="2325687"/>
                      </a:xfrm>
                      <a:prstGeom prst="rect">
                        <a:avLst/>
                      </a:prstGeom>
                      <a:noFill/>
                    </p:spPr>
                  </p:pic>
                </p:oleObj>
              </mc:Fallback>
            </mc:AlternateContent>
          </a:graphicData>
        </a:graphic>
      </p:graphicFrame>
      <p:graphicFrame>
        <p:nvGraphicFramePr>
          <p:cNvPr id="53" name="Object 52">
            <a:extLst>
              <a:ext uri="{FF2B5EF4-FFF2-40B4-BE49-F238E27FC236}">
                <a16:creationId xmlns:a16="http://schemas.microsoft.com/office/drawing/2014/main" id="{DD5558CF-EA77-4FB7-B692-D3126F368C8F}"/>
              </a:ext>
            </a:extLst>
          </p:cNvPr>
          <p:cNvGraphicFramePr>
            <a:graphicFrameLocks noChangeAspect="1"/>
          </p:cNvGraphicFramePr>
          <p:nvPr>
            <p:extLst>
              <p:ext uri="{D42A27DB-BD31-4B8C-83A1-F6EECF244321}">
                <p14:modId xmlns:p14="http://schemas.microsoft.com/office/powerpoint/2010/main" val="3484992801"/>
              </p:ext>
            </p:extLst>
          </p:nvPr>
        </p:nvGraphicFramePr>
        <p:xfrm>
          <a:off x="8462823" y="4746411"/>
          <a:ext cx="2840037" cy="1993900"/>
        </p:xfrm>
        <a:graphic>
          <a:graphicData uri="http://schemas.openxmlformats.org/presentationml/2006/ole">
            <mc:AlternateContent xmlns:mc="http://schemas.openxmlformats.org/markup-compatibility/2006">
              <mc:Choice xmlns:v="urn:schemas-microsoft-com:vml" Requires="v">
                <p:oleObj name="Bitmap Image" r:id="rId10" imgW="2057400" imgH="1447920" progId="Paint.Picture">
                  <p:embed/>
                </p:oleObj>
              </mc:Choice>
              <mc:Fallback>
                <p:oleObj name="Bitmap Image" r:id="rId10" imgW="2057400" imgH="1447920" progId="Paint.Picture">
                  <p:embed/>
                  <p:pic>
                    <p:nvPicPr>
                      <p:cNvPr id="16" name="Object 15">
                        <a:extLst>
                          <a:ext uri="{FF2B5EF4-FFF2-40B4-BE49-F238E27FC236}">
                            <a16:creationId xmlns:a16="http://schemas.microsoft.com/office/drawing/2014/main" id="{B3526B04-8681-44EE-B78A-F14A0CDFAE49}"/>
                          </a:ext>
                        </a:extLst>
                      </p:cNvPr>
                      <p:cNvPicPr>
                        <a:picLocks noChangeAspect="1" noChangeArrowheads="1"/>
                      </p:cNvPicPr>
                      <p:nvPr/>
                    </p:nvPicPr>
                    <p:blipFill>
                      <a:blip r:embed="rId11"/>
                      <a:srcRect/>
                      <a:stretch>
                        <a:fillRect/>
                      </a:stretch>
                    </p:blipFill>
                    <p:spPr bwMode="auto">
                      <a:xfrm>
                        <a:off x="8462823" y="4746411"/>
                        <a:ext cx="2840037" cy="1993900"/>
                      </a:xfrm>
                      <a:prstGeom prst="rect">
                        <a:avLst/>
                      </a:prstGeom>
                      <a:noFill/>
                    </p:spPr>
                  </p:pic>
                </p:oleObj>
              </mc:Fallback>
            </mc:AlternateContent>
          </a:graphicData>
        </a:graphic>
      </p:graphicFrame>
      <p:sp>
        <p:nvSpPr>
          <p:cNvPr id="55" name="TextBox 54">
            <a:extLst>
              <a:ext uri="{FF2B5EF4-FFF2-40B4-BE49-F238E27FC236}">
                <a16:creationId xmlns:a16="http://schemas.microsoft.com/office/drawing/2014/main" id="{122AEDB0-D562-4FE3-8FBF-B5CDD85C9698}"/>
              </a:ext>
            </a:extLst>
          </p:cNvPr>
          <p:cNvSpPr txBox="1"/>
          <p:nvPr/>
        </p:nvSpPr>
        <p:spPr>
          <a:xfrm>
            <a:off x="1259814" y="5045909"/>
            <a:ext cx="184731" cy="369332"/>
          </a:xfrm>
          <a:prstGeom prst="rect">
            <a:avLst/>
          </a:prstGeom>
          <a:noFill/>
        </p:spPr>
        <p:txBody>
          <a:bodyPr wrap="none" rtlCol="0">
            <a:spAutoFit/>
          </a:bodyPr>
          <a:lstStyle/>
          <a:p>
            <a:endParaRPr lang="en-US" dirty="0">
              <a:solidFill>
                <a:srgbClr val="FF0000"/>
              </a:solidFill>
            </a:endParaRPr>
          </a:p>
        </p:txBody>
      </p:sp>
      <p:cxnSp>
        <p:nvCxnSpPr>
          <p:cNvPr id="66" name="Straight Arrow Connector 65">
            <a:extLst>
              <a:ext uri="{FF2B5EF4-FFF2-40B4-BE49-F238E27FC236}">
                <a16:creationId xmlns:a16="http://schemas.microsoft.com/office/drawing/2014/main" id="{2BE4F984-1D32-4B19-A97F-63E51F0A7990}"/>
              </a:ext>
            </a:extLst>
          </p:cNvPr>
          <p:cNvCxnSpPr>
            <a:cxnSpLocks/>
          </p:cNvCxnSpPr>
          <p:nvPr/>
        </p:nvCxnSpPr>
        <p:spPr>
          <a:xfrm>
            <a:off x="4469709" y="4385646"/>
            <a:ext cx="359732" cy="302585"/>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69" name="Object 68">
            <a:extLst>
              <a:ext uri="{FF2B5EF4-FFF2-40B4-BE49-F238E27FC236}">
                <a16:creationId xmlns:a16="http://schemas.microsoft.com/office/drawing/2014/main" id="{A1F21FC3-7A91-4BBA-9A5A-270011A6F096}"/>
              </a:ext>
            </a:extLst>
          </p:cNvPr>
          <p:cNvGraphicFramePr>
            <a:graphicFrameLocks noChangeAspect="1"/>
          </p:cNvGraphicFramePr>
          <p:nvPr>
            <p:extLst>
              <p:ext uri="{D42A27DB-BD31-4B8C-83A1-F6EECF244321}">
                <p14:modId xmlns:p14="http://schemas.microsoft.com/office/powerpoint/2010/main" val="3538295687"/>
              </p:ext>
            </p:extLst>
          </p:nvPr>
        </p:nvGraphicFramePr>
        <p:xfrm>
          <a:off x="3381375" y="3675063"/>
          <a:ext cx="1397000" cy="833437"/>
        </p:xfrm>
        <a:graphic>
          <a:graphicData uri="http://schemas.openxmlformats.org/presentationml/2006/ole">
            <mc:AlternateContent xmlns:mc="http://schemas.openxmlformats.org/markup-compatibility/2006">
              <mc:Choice xmlns:v="urn:schemas-microsoft-com:vml" Requires="v">
                <p:oleObj name="Equation" r:id="rId12" imgW="1117440" imgH="660240" progId="Equation.DSMT4">
                  <p:embed/>
                </p:oleObj>
              </mc:Choice>
              <mc:Fallback>
                <p:oleObj name="Equation" r:id="rId12" imgW="1117440" imgH="660240" progId="Equation.DSMT4">
                  <p:embed/>
                  <p:pic>
                    <p:nvPicPr>
                      <p:cNvPr id="50" name="Object 49">
                        <a:extLst>
                          <a:ext uri="{FF2B5EF4-FFF2-40B4-BE49-F238E27FC236}">
                            <a16:creationId xmlns:a16="http://schemas.microsoft.com/office/drawing/2014/main" id="{34D3E423-3ACE-41E9-ACCB-656F1F5822E2}"/>
                          </a:ext>
                        </a:extLst>
                      </p:cNvPr>
                      <p:cNvPicPr/>
                      <p:nvPr/>
                    </p:nvPicPr>
                    <p:blipFill>
                      <a:blip r:embed="rId13"/>
                      <a:stretch>
                        <a:fillRect/>
                      </a:stretch>
                    </p:blipFill>
                    <p:spPr>
                      <a:xfrm>
                        <a:off x="3381375" y="3675063"/>
                        <a:ext cx="1397000" cy="833437"/>
                      </a:xfrm>
                      <a:prstGeom prst="rect">
                        <a:avLst/>
                      </a:prstGeom>
                    </p:spPr>
                  </p:pic>
                </p:oleObj>
              </mc:Fallback>
            </mc:AlternateContent>
          </a:graphicData>
        </a:graphic>
      </p:graphicFrame>
      <p:cxnSp>
        <p:nvCxnSpPr>
          <p:cNvPr id="70" name="Straight Arrow Connector 69">
            <a:extLst>
              <a:ext uri="{FF2B5EF4-FFF2-40B4-BE49-F238E27FC236}">
                <a16:creationId xmlns:a16="http://schemas.microsoft.com/office/drawing/2014/main" id="{A55B919F-74D1-442E-9DC4-72C4109D3422}"/>
              </a:ext>
            </a:extLst>
          </p:cNvPr>
          <p:cNvCxnSpPr>
            <a:cxnSpLocks/>
          </p:cNvCxnSpPr>
          <p:nvPr/>
        </p:nvCxnSpPr>
        <p:spPr>
          <a:xfrm>
            <a:off x="8393875" y="4352368"/>
            <a:ext cx="819240" cy="481685"/>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71" name="Object 70">
            <a:extLst>
              <a:ext uri="{FF2B5EF4-FFF2-40B4-BE49-F238E27FC236}">
                <a16:creationId xmlns:a16="http://schemas.microsoft.com/office/drawing/2014/main" id="{08FC9E58-E59B-48FB-9EA3-831993F9D9A5}"/>
              </a:ext>
            </a:extLst>
          </p:cNvPr>
          <p:cNvGraphicFramePr>
            <a:graphicFrameLocks noChangeAspect="1"/>
          </p:cNvGraphicFramePr>
          <p:nvPr>
            <p:extLst>
              <p:ext uri="{D42A27DB-BD31-4B8C-83A1-F6EECF244321}">
                <p14:modId xmlns:p14="http://schemas.microsoft.com/office/powerpoint/2010/main" val="3237093930"/>
              </p:ext>
            </p:extLst>
          </p:nvPr>
        </p:nvGraphicFramePr>
        <p:xfrm>
          <a:off x="7654925" y="3686175"/>
          <a:ext cx="889000" cy="512763"/>
        </p:xfrm>
        <a:graphic>
          <a:graphicData uri="http://schemas.openxmlformats.org/presentationml/2006/ole">
            <mc:AlternateContent xmlns:mc="http://schemas.openxmlformats.org/markup-compatibility/2006">
              <mc:Choice xmlns:v="urn:schemas-microsoft-com:vml" Requires="v">
                <p:oleObj name="Equation" r:id="rId14" imgW="711000" imgH="406080" progId="Equation.DSMT4">
                  <p:embed/>
                </p:oleObj>
              </mc:Choice>
              <mc:Fallback>
                <p:oleObj name="Equation" r:id="rId14" imgW="711000" imgH="406080" progId="Equation.DSMT4">
                  <p:embed/>
                  <p:pic>
                    <p:nvPicPr>
                      <p:cNvPr id="69" name="Object 68">
                        <a:extLst>
                          <a:ext uri="{FF2B5EF4-FFF2-40B4-BE49-F238E27FC236}">
                            <a16:creationId xmlns:a16="http://schemas.microsoft.com/office/drawing/2014/main" id="{A1F21FC3-7A91-4BBA-9A5A-270011A6F096}"/>
                          </a:ext>
                        </a:extLst>
                      </p:cNvPr>
                      <p:cNvPicPr/>
                      <p:nvPr/>
                    </p:nvPicPr>
                    <p:blipFill>
                      <a:blip r:embed="rId15"/>
                      <a:stretch>
                        <a:fillRect/>
                      </a:stretch>
                    </p:blipFill>
                    <p:spPr>
                      <a:xfrm>
                        <a:off x="7654925" y="3686175"/>
                        <a:ext cx="889000" cy="512763"/>
                      </a:xfrm>
                      <a:prstGeom prst="rect">
                        <a:avLst/>
                      </a:prstGeom>
                    </p:spPr>
                  </p:pic>
                </p:oleObj>
              </mc:Fallback>
            </mc:AlternateContent>
          </a:graphicData>
        </a:graphic>
      </p:graphicFrame>
      <p:graphicFrame>
        <p:nvGraphicFramePr>
          <p:cNvPr id="72" name="Object 71">
            <a:extLst>
              <a:ext uri="{FF2B5EF4-FFF2-40B4-BE49-F238E27FC236}">
                <a16:creationId xmlns:a16="http://schemas.microsoft.com/office/drawing/2014/main" id="{3E41F07B-879F-4A81-8100-7AEC294D431A}"/>
              </a:ext>
            </a:extLst>
          </p:cNvPr>
          <p:cNvGraphicFramePr>
            <a:graphicFrameLocks noChangeAspect="1"/>
          </p:cNvGraphicFramePr>
          <p:nvPr>
            <p:extLst>
              <p:ext uri="{D42A27DB-BD31-4B8C-83A1-F6EECF244321}">
                <p14:modId xmlns:p14="http://schemas.microsoft.com/office/powerpoint/2010/main" val="1337106560"/>
              </p:ext>
            </p:extLst>
          </p:nvPr>
        </p:nvGraphicFramePr>
        <p:xfrm>
          <a:off x="5546075" y="3692902"/>
          <a:ext cx="1524000" cy="830263"/>
        </p:xfrm>
        <a:graphic>
          <a:graphicData uri="http://schemas.openxmlformats.org/presentationml/2006/ole">
            <mc:AlternateContent xmlns:mc="http://schemas.openxmlformats.org/markup-compatibility/2006">
              <mc:Choice xmlns:v="urn:schemas-microsoft-com:vml" Requires="v">
                <p:oleObj name="Equation" r:id="rId16" imgW="1218960" imgH="660240" progId="Equation.DSMT4">
                  <p:embed/>
                </p:oleObj>
              </mc:Choice>
              <mc:Fallback>
                <p:oleObj name="Equation" r:id="rId16" imgW="1218960" imgH="660240" progId="Equation.DSMT4">
                  <p:embed/>
                  <p:pic>
                    <p:nvPicPr>
                      <p:cNvPr id="69" name="Object 68">
                        <a:extLst>
                          <a:ext uri="{FF2B5EF4-FFF2-40B4-BE49-F238E27FC236}">
                            <a16:creationId xmlns:a16="http://schemas.microsoft.com/office/drawing/2014/main" id="{A1F21FC3-7A91-4BBA-9A5A-270011A6F096}"/>
                          </a:ext>
                        </a:extLst>
                      </p:cNvPr>
                      <p:cNvPicPr/>
                      <p:nvPr/>
                    </p:nvPicPr>
                    <p:blipFill>
                      <a:blip r:embed="rId17"/>
                      <a:stretch>
                        <a:fillRect/>
                      </a:stretch>
                    </p:blipFill>
                    <p:spPr>
                      <a:xfrm>
                        <a:off x="5546075" y="3692902"/>
                        <a:ext cx="1524000" cy="830263"/>
                      </a:xfrm>
                      <a:prstGeom prst="rect">
                        <a:avLst/>
                      </a:prstGeom>
                    </p:spPr>
                  </p:pic>
                </p:oleObj>
              </mc:Fallback>
            </mc:AlternateContent>
          </a:graphicData>
        </a:graphic>
      </p:graphicFrame>
      <p:cxnSp>
        <p:nvCxnSpPr>
          <p:cNvPr id="73" name="Straight Arrow Connector 72">
            <a:extLst>
              <a:ext uri="{FF2B5EF4-FFF2-40B4-BE49-F238E27FC236}">
                <a16:creationId xmlns:a16="http://schemas.microsoft.com/office/drawing/2014/main" id="{2221A6CE-361D-41A8-99DF-CD1EA85D9CCC}"/>
              </a:ext>
            </a:extLst>
          </p:cNvPr>
          <p:cNvCxnSpPr>
            <a:cxnSpLocks/>
          </p:cNvCxnSpPr>
          <p:nvPr/>
        </p:nvCxnSpPr>
        <p:spPr>
          <a:xfrm flipH="1">
            <a:off x="5855008" y="4587351"/>
            <a:ext cx="400251" cy="1128713"/>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6B46779D-5DFF-49FD-93D3-331654553EA1}"/>
              </a:ext>
            </a:extLst>
          </p:cNvPr>
          <p:cNvCxnSpPr>
            <a:cxnSpLocks/>
          </p:cNvCxnSpPr>
          <p:nvPr/>
        </p:nvCxnSpPr>
        <p:spPr>
          <a:xfrm>
            <a:off x="9959010" y="4385646"/>
            <a:ext cx="98853" cy="1128713"/>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E0C68424-F624-48F4-95E2-6C9202C01F5A}"/>
              </a:ext>
            </a:extLst>
          </p:cNvPr>
          <p:cNvCxnSpPr>
            <a:cxnSpLocks/>
          </p:cNvCxnSpPr>
          <p:nvPr/>
        </p:nvCxnSpPr>
        <p:spPr>
          <a:xfrm>
            <a:off x="11102734" y="4416703"/>
            <a:ext cx="1" cy="1097656"/>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81" name="Object 80">
            <a:extLst>
              <a:ext uri="{FF2B5EF4-FFF2-40B4-BE49-F238E27FC236}">
                <a16:creationId xmlns:a16="http://schemas.microsoft.com/office/drawing/2014/main" id="{78CB7D44-1E54-483E-A37E-9282DF1986ED}"/>
              </a:ext>
            </a:extLst>
          </p:cNvPr>
          <p:cNvGraphicFramePr>
            <a:graphicFrameLocks noChangeAspect="1"/>
          </p:cNvGraphicFramePr>
          <p:nvPr>
            <p:extLst>
              <p:ext uri="{D42A27DB-BD31-4B8C-83A1-F6EECF244321}">
                <p14:modId xmlns:p14="http://schemas.microsoft.com/office/powerpoint/2010/main" val="3043417438"/>
              </p:ext>
            </p:extLst>
          </p:nvPr>
        </p:nvGraphicFramePr>
        <p:xfrm>
          <a:off x="9090106" y="3584018"/>
          <a:ext cx="1285875" cy="768350"/>
        </p:xfrm>
        <a:graphic>
          <a:graphicData uri="http://schemas.openxmlformats.org/presentationml/2006/ole">
            <mc:AlternateContent xmlns:mc="http://schemas.openxmlformats.org/markup-compatibility/2006">
              <mc:Choice xmlns:v="urn:schemas-microsoft-com:vml" Requires="v">
                <p:oleObj name="Equation" r:id="rId18" imgW="1028520" imgH="609480" progId="Equation.DSMT4">
                  <p:embed/>
                </p:oleObj>
              </mc:Choice>
              <mc:Fallback>
                <p:oleObj name="Equation" r:id="rId18" imgW="1028520" imgH="609480" progId="Equation.DSMT4">
                  <p:embed/>
                  <p:pic>
                    <p:nvPicPr>
                      <p:cNvPr id="71" name="Object 70">
                        <a:extLst>
                          <a:ext uri="{FF2B5EF4-FFF2-40B4-BE49-F238E27FC236}">
                            <a16:creationId xmlns:a16="http://schemas.microsoft.com/office/drawing/2014/main" id="{08FC9E58-E59B-48FB-9EA3-831993F9D9A5}"/>
                          </a:ext>
                        </a:extLst>
                      </p:cNvPr>
                      <p:cNvPicPr/>
                      <p:nvPr/>
                    </p:nvPicPr>
                    <p:blipFill>
                      <a:blip r:embed="rId19"/>
                      <a:stretch>
                        <a:fillRect/>
                      </a:stretch>
                    </p:blipFill>
                    <p:spPr>
                      <a:xfrm>
                        <a:off x="9090106" y="3584018"/>
                        <a:ext cx="1285875" cy="768350"/>
                      </a:xfrm>
                      <a:prstGeom prst="rect">
                        <a:avLst/>
                      </a:prstGeom>
                    </p:spPr>
                  </p:pic>
                </p:oleObj>
              </mc:Fallback>
            </mc:AlternateContent>
          </a:graphicData>
        </a:graphic>
      </p:graphicFrame>
      <p:graphicFrame>
        <p:nvGraphicFramePr>
          <p:cNvPr id="82" name="Object 81">
            <a:extLst>
              <a:ext uri="{FF2B5EF4-FFF2-40B4-BE49-F238E27FC236}">
                <a16:creationId xmlns:a16="http://schemas.microsoft.com/office/drawing/2014/main" id="{6B55E61F-E1E3-49DE-A5DD-ECA1B71939CE}"/>
              </a:ext>
            </a:extLst>
          </p:cNvPr>
          <p:cNvGraphicFramePr>
            <a:graphicFrameLocks noChangeAspect="1"/>
          </p:cNvGraphicFramePr>
          <p:nvPr>
            <p:extLst>
              <p:ext uri="{D42A27DB-BD31-4B8C-83A1-F6EECF244321}">
                <p14:modId xmlns:p14="http://schemas.microsoft.com/office/powerpoint/2010/main" val="1221100306"/>
              </p:ext>
            </p:extLst>
          </p:nvPr>
        </p:nvGraphicFramePr>
        <p:xfrm>
          <a:off x="10739438" y="3576638"/>
          <a:ext cx="1127125" cy="768350"/>
        </p:xfrm>
        <a:graphic>
          <a:graphicData uri="http://schemas.openxmlformats.org/presentationml/2006/ole">
            <mc:AlternateContent xmlns:mc="http://schemas.openxmlformats.org/markup-compatibility/2006">
              <mc:Choice xmlns:v="urn:schemas-microsoft-com:vml" Requires="v">
                <p:oleObj name="Equation" r:id="rId20" imgW="901440" imgH="609480" progId="Equation.DSMT4">
                  <p:embed/>
                </p:oleObj>
              </mc:Choice>
              <mc:Fallback>
                <p:oleObj name="Equation" r:id="rId20" imgW="901440" imgH="609480" progId="Equation.DSMT4">
                  <p:embed/>
                  <p:pic>
                    <p:nvPicPr>
                      <p:cNvPr id="81" name="Object 80">
                        <a:extLst>
                          <a:ext uri="{FF2B5EF4-FFF2-40B4-BE49-F238E27FC236}">
                            <a16:creationId xmlns:a16="http://schemas.microsoft.com/office/drawing/2014/main" id="{78CB7D44-1E54-483E-A37E-9282DF1986ED}"/>
                          </a:ext>
                        </a:extLst>
                      </p:cNvPr>
                      <p:cNvPicPr/>
                      <p:nvPr/>
                    </p:nvPicPr>
                    <p:blipFill>
                      <a:blip r:embed="rId21"/>
                      <a:stretch>
                        <a:fillRect/>
                      </a:stretch>
                    </p:blipFill>
                    <p:spPr>
                      <a:xfrm>
                        <a:off x="10739438" y="3576638"/>
                        <a:ext cx="1127125" cy="768350"/>
                      </a:xfrm>
                      <a:prstGeom prst="rect">
                        <a:avLst/>
                      </a:prstGeom>
                    </p:spPr>
                  </p:pic>
                </p:oleObj>
              </mc:Fallback>
            </mc:AlternateContent>
          </a:graphicData>
        </a:graphic>
      </p:graphicFrame>
      <p:pic>
        <p:nvPicPr>
          <p:cNvPr id="85" name="Picture 84">
            <a:extLst>
              <a:ext uri="{FF2B5EF4-FFF2-40B4-BE49-F238E27FC236}">
                <a16:creationId xmlns:a16="http://schemas.microsoft.com/office/drawing/2014/main" id="{601838B6-F86E-47BF-885C-AB6FAFF1679F}"/>
              </a:ext>
            </a:extLst>
          </p:cNvPr>
          <p:cNvPicPr>
            <a:picLocks noChangeAspect="1"/>
          </p:cNvPicPr>
          <p:nvPr/>
        </p:nvPicPr>
        <p:blipFill>
          <a:blip r:embed="rId22"/>
          <a:stretch>
            <a:fillRect/>
          </a:stretch>
        </p:blipFill>
        <p:spPr>
          <a:xfrm>
            <a:off x="559875" y="5004541"/>
            <a:ext cx="1943100" cy="1704975"/>
          </a:xfrm>
          <a:prstGeom prst="rect">
            <a:avLst/>
          </a:prstGeom>
        </p:spPr>
      </p:pic>
      <p:graphicFrame>
        <p:nvGraphicFramePr>
          <p:cNvPr id="86" name="Object 85">
            <a:extLst>
              <a:ext uri="{FF2B5EF4-FFF2-40B4-BE49-F238E27FC236}">
                <a16:creationId xmlns:a16="http://schemas.microsoft.com/office/drawing/2014/main" id="{0D644A4B-5F73-48D9-904E-430057DB2252}"/>
              </a:ext>
            </a:extLst>
          </p:cNvPr>
          <p:cNvGraphicFramePr>
            <a:graphicFrameLocks noChangeAspect="1"/>
          </p:cNvGraphicFramePr>
          <p:nvPr>
            <p:extLst>
              <p:ext uri="{D42A27DB-BD31-4B8C-83A1-F6EECF244321}">
                <p14:modId xmlns:p14="http://schemas.microsoft.com/office/powerpoint/2010/main" val="958889735"/>
              </p:ext>
            </p:extLst>
          </p:nvPr>
        </p:nvGraphicFramePr>
        <p:xfrm>
          <a:off x="1201512" y="4791221"/>
          <a:ext cx="486065" cy="268174"/>
        </p:xfrm>
        <a:graphic>
          <a:graphicData uri="http://schemas.openxmlformats.org/presentationml/2006/ole">
            <mc:AlternateContent xmlns:mc="http://schemas.openxmlformats.org/markup-compatibility/2006">
              <mc:Choice xmlns:v="urn:schemas-microsoft-com:vml" Requires="v">
                <p:oleObj name="Equation" r:id="rId23" imgW="368280" imgH="203040" progId="Equation.DSMT4">
                  <p:embed/>
                </p:oleObj>
              </mc:Choice>
              <mc:Fallback>
                <p:oleObj name="Equation" r:id="rId23" imgW="368280" imgH="203040" progId="Equation.DSMT4">
                  <p:embed/>
                  <p:pic>
                    <p:nvPicPr>
                      <p:cNvPr id="0" name=""/>
                      <p:cNvPicPr/>
                      <p:nvPr/>
                    </p:nvPicPr>
                    <p:blipFill>
                      <a:blip r:embed="rId24"/>
                      <a:stretch>
                        <a:fillRect/>
                      </a:stretch>
                    </p:blipFill>
                    <p:spPr>
                      <a:xfrm>
                        <a:off x="1201512" y="4791221"/>
                        <a:ext cx="486065" cy="268174"/>
                      </a:xfrm>
                      <a:prstGeom prst="rect">
                        <a:avLst/>
                      </a:prstGeom>
                    </p:spPr>
                  </p:pic>
                </p:oleObj>
              </mc:Fallback>
            </mc:AlternateContent>
          </a:graphicData>
        </a:graphic>
      </p:graphicFrame>
    </p:spTree>
    <p:extLst>
      <p:ext uri="{BB962C8B-B14F-4D97-AF65-F5344CB8AC3E}">
        <p14:creationId xmlns:p14="http://schemas.microsoft.com/office/powerpoint/2010/main" val="3546954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7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8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7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AD03F63-E59E-45E2-9133-12BC44FEFB4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itle 1">
            <a:extLst>
              <a:ext uri="{FF2B5EF4-FFF2-40B4-BE49-F238E27FC236}">
                <a16:creationId xmlns:a16="http://schemas.microsoft.com/office/drawing/2014/main" id="{4057DA50-6767-40F5-AD39-AA7CA23E4B4C}"/>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graphicFrame>
        <p:nvGraphicFramePr>
          <p:cNvPr id="53" name="Object 52">
            <a:extLst>
              <a:ext uri="{FF2B5EF4-FFF2-40B4-BE49-F238E27FC236}">
                <a16:creationId xmlns:a16="http://schemas.microsoft.com/office/drawing/2014/main" id="{DD5558CF-EA77-4FB7-B692-D3126F368C8F}"/>
              </a:ext>
            </a:extLst>
          </p:cNvPr>
          <p:cNvGraphicFramePr>
            <a:graphicFrameLocks noChangeAspect="1"/>
          </p:cNvGraphicFramePr>
          <p:nvPr>
            <p:extLst>
              <p:ext uri="{D42A27DB-BD31-4B8C-83A1-F6EECF244321}">
                <p14:modId xmlns:p14="http://schemas.microsoft.com/office/powerpoint/2010/main" val="315330617"/>
              </p:ext>
            </p:extLst>
          </p:nvPr>
        </p:nvGraphicFramePr>
        <p:xfrm>
          <a:off x="2602539" y="3742560"/>
          <a:ext cx="2840037" cy="1993900"/>
        </p:xfrm>
        <a:graphic>
          <a:graphicData uri="http://schemas.openxmlformats.org/presentationml/2006/ole">
            <mc:AlternateContent xmlns:mc="http://schemas.openxmlformats.org/markup-compatibility/2006">
              <mc:Choice xmlns:v="urn:schemas-microsoft-com:vml" Requires="v">
                <p:oleObj name="Bitmap Image" r:id="rId2" imgW="2057400" imgH="1447920" progId="Paint.Picture">
                  <p:embed/>
                </p:oleObj>
              </mc:Choice>
              <mc:Fallback>
                <p:oleObj name="Bitmap Image" r:id="rId2" imgW="2057400" imgH="1447920" progId="Paint.Picture">
                  <p:embed/>
                  <p:pic>
                    <p:nvPicPr>
                      <p:cNvPr id="53" name="Object 52">
                        <a:extLst>
                          <a:ext uri="{FF2B5EF4-FFF2-40B4-BE49-F238E27FC236}">
                            <a16:creationId xmlns:a16="http://schemas.microsoft.com/office/drawing/2014/main" id="{DD5558CF-EA77-4FB7-B692-D3126F368C8F}"/>
                          </a:ext>
                        </a:extLst>
                      </p:cNvPr>
                      <p:cNvPicPr>
                        <a:picLocks noChangeAspect="1" noChangeArrowheads="1"/>
                      </p:cNvPicPr>
                      <p:nvPr/>
                    </p:nvPicPr>
                    <p:blipFill>
                      <a:blip r:embed="rId3"/>
                      <a:srcRect/>
                      <a:stretch>
                        <a:fillRect/>
                      </a:stretch>
                    </p:blipFill>
                    <p:spPr bwMode="auto">
                      <a:xfrm>
                        <a:off x="2602539" y="3742560"/>
                        <a:ext cx="2840037" cy="1993900"/>
                      </a:xfrm>
                      <a:prstGeom prst="rect">
                        <a:avLst/>
                      </a:prstGeom>
                      <a:noFill/>
                    </p:spPr>
                  </p:pic>
                </p:oleObj>
              </mc:Fallback>
            </mc:AlternateContent>
          </a:graphicData>
        </a:graphic>
      </p:graphicFrame>
      <p:cxnSp>
        <p:nvCxnSpPr>
          <p:cNvPr id="70" name="Straight Arrow Connector 69">
            <a:extLst>
              <a:ext uri="{FF2B5EF4-FFF2-40B4-BE49-F238E27FC236}">
                <a16:creationId xmlns:a16="http://schemas.microsoft.com/office/drawing/2014/main" id="{A55B919F-74D1-442E-9DC4-72C4109D3422}"/>
              </a:ext>
            </a:extLst>
          </p:cNvPr>
          <p:cNvCxnSpPr>
            <a:cxnSpLocks/>
          </p:cNvCxnSpPr>
          <p:nvPr/>
        </p:nvCxnSpPr>
        <p:spPr>
          <a:xfrm>
            <a:off x="3021496" y="3308198"/>
            <a:ext cx="285629" cy="590063"/>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71" name="Object 70">
            <a:extLst>
              <a:ext uri="{FF2B5EF4-FFF2-40B4-BE49-F238E27FC236}">
                <a16:creationId xmlns:a16="http://schemas.microsoft.com/office/drawing/2014/main" id="{08FC9E58-E59B-48FB-9EA3-831993F9D9A5}"/>
              </a:ext>
            </a:extLst>
          </p:cNvPr>
          <p:cNvGraphicFramePr>
            <a:graphicFrameLocks noChangeAspect="1"/>
          </p:cNvGraphicFramePr>
          <p:nvPr>
            <p:extLst>
              <p:ext uri="{D42A27DB-BD31-4B8C-83A1-F6EECF244321}">
                <p14:modId xmlns:p14="http://schemas.microsoft.com/office/powerpoint/2010/main" val="742501112"/>
              </p:ext>
            </p:extLst>
          </p:nvPr>
        </p:nvGraphicFramePr>
        <p:xfrm>
          <a:off x="1633660" y="1965110"/>
          <a:ext cx="889000" cy="512763"/>
        </p:xfrm>
        <a:graphic>
          <a:graphicData uri="http://schemas.openxmlformats.org/presentationml/2006/ole">
            <mc:AlternateContent xmlns:mc="http://schemas.openxmlformats.org/markup-compatibility/2006">
              <mc:Choice xmlns:v="urn:schemas-microsoft-com:vml" Requires="v">
                <p:oleObj name="Equation" r:id="rId4" imgW="711000" imgH="406080" progId="Equation.DSMT4">
                  <p:embed/>
                </p:oleObj>
              </mc:Choice>
              <mc:Fallback>
                <p:oleObj name="Equation" r:id="rId4" imgW="711000" imgH="406080" progId="Equation.DSMT4">
                  <p:embed/>
                  <p:pic>
                    <p:nvPicPr>
                      <p:cNvPr id="71" name="Object 70">
                        <a:extLst>
                          <a:ext uri="{FF2B5EF4-FFF2-40B4-BE49-F238E27FC236}">
                            <a16:creationId xmlns:a16="http://schemas.microsoft.com/office/drawing/2014/main" id="{08FC9E58-E59B-48FB-9EA3-831993F9D9A5}"/>
                          </a:ext>
                        </a:extLst>
                      </p:cNvPr>
                      <p:cNvPicPr/>
                      <p:nvPr/>
                    </p:nvPicPr>
                    <p:blipFill>
                      <a:blip r:embed="rId5"/>
                      <a:stretch>
                        <a:fillRect/>
                      </a:stretch>
                    </p:blipFill>
                    <p:spPr>
                      <a:xfrm>
                        <a:off x="1633660" y="1965110"/>
                        <a:ext cx="889000" cy="512763"/>
                      </a:xfrm>
                      <a:prstGeom prst="rect">
                        <a:avLst/>
                      </a:prstGeom>
                    </p:spPr>
                  </p:pic>
                </p:oleObj>
              </mc:Fallback>
            </mc:AlternateContent>
          </a:graphicData>
        </a:graphic>
      </p:graphicFrame>
      <p:cxnSp>
        <p:nvCxnSpPr>
          <p:cNvPr id="77" name="Straight Arrow Connector 76">
            <a:extLst>
              <a:ext uri="{FF2B5EF4-FFF2-40B4-BE49-F238E27FC236}">
                <a16:creationId xmlns:a16="http://schemas.microsoft.com/office/drawing/2014/main" id="{6B46779D-5DFF-49FD-93D3-331654553EA1}"/>
              </a:ext>
            </a:extLst>
          </p:cNvPr>
          <p:cNvCxnSpPr>
            <a:cxnSpLocks/>
          </p:cNvCxnSpPr>
          <p:nvPr/>
        </p:nvCxnSpPr>
        <p:spPr>
          <a:xfrm flipH="1">
            <a:off x="4197579" y="3343138"/>
            <a:ext cx="354543" cy="1167370"/>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E0C68424-F624-48F4-95E2-6C9202C01F5A}"/>
              </a:ext>
            </a:extLst>
          </p:cNvPr>
          <p:cNvCxnSpPr>
            <a:cxnSpLocks/>
          </p:cNvCxnSpPr>
          <p:nvPr/>
        </p:nvCxnSpPr>
        <p:spPr>
          <a:xfrm flipH="1">
            <a:off x="5242452" y="4030960"/>
            <a:ext cx="1348903" cy="479548"/>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81" name="Object 80">
            <a:extLst>
              <a:ext uri="{FF2B5EF4-FFF2-40B4-BE49-F238E27FC236}">
                <a16:creationId xmlns:a16="http://schemas.microsoft.com/office/drawing/2014/main" id="{78CB7D44-1E54-483E-A37E-9282DF1986ED}"/>
              </a:ext>
            </a:extLst>
          </p:cNvPr>
          <p:cNvGraphicFramePr>
            <a:graphicFrameLocks noChangeAspect="1"/>
          </p:cNvGraphicFramePr>
          <p:nvPr>
            <p:extLst>
              <p:ext uri="{D42A27DB-BD31-4B8C-83A1-F6EECF244321}">
                <p14:modId xmlns:p14="http://schemas.microsoft.com/office/powerpoint/2010/main" val="1035923426"/>
              </p:ext>
            </p:extLst>
          </p:nvPr>
        </p:nvGraphicFramePr>
        <p:xfrm>
          <a:off x="4497442" y="1854059"/>
          <a:ext cx="889000" cy="542925"/>
        </p:xfrm>
        <a:graphic>
          <a:graphicData uri="http://schemas.openxmlformats.org/presentationml/2006/ole">
            <mc:AlternateContent xmlns:mc="http://schemas.openxmlformats.org/markup-compatibility/2006">
              <mc:Choice xmlns:v="urn:schemas-microsoft-com:vml" Requires="v">
                <p:oleObj name="Equation" r:id="rId6" imgW="711000" imgH="431640" progId="Equation.DSMT4">
                  <p:embed/>
                </p:oleObj>
              </mc:Choice>
              <mc:Fallback>
                <p:oleObj name="Equation" r:id="rId6" imgW="711000" imgH="431640" progId="Equation.DSMT4">
                  <p:embed/>
                  <p:pic>
                    <p:nvPicPr>
                      <p:cNvPr id="81" name="Object 80">
                        <a:extLst>
                          <a:ext uri="{FF2B5EF4-FFF2-40B4-BE49-F238E27FC236}">
                            <a16:creationId xmlns:a16="http://schemas.microsoft.com/office/drawing/2014/main" id="{78CB7D44-1E54-483E-A37E-9282DF1986ED}"/>
                          </a:ext>
                        </a:extLst>
                      </p:cNvPr>
                      <p:cNvPicPr/>
                      <p:nvPr/>
                    </p:nvPicPr>
                    <p:blipFill>
                      <a:blip r:embed="rId7"/>
                      <a:stretch>
                        <a:fillRect/>
                      </a:stretch>
                    </p:blipFill>
                    <p:spPr>
                      <a:xfrm>
                        <a:off x="4497442" y="1854059"/>
                        <a:ext cx="889000" cy="542925"/>
                      </a:xfrm>
                      <a:prstGeom prst="rect">
                        <a:avLst/>
                      </a:prstGeom>
                    </p:spPr>
                  </p:pic>
                </p:oleObj>
              </mc:Fallback>
            </mc:AlternateContent>
          </a:graphicData>
        </a:graphic>
      </p:graphicFrame>
      <p:graphicFrame>
        <p:nvGraphicFramePr>
          <p:cNvPr id="82" name="Object 81">
            <a:extLst>
              <a:ext uri="{FF2B5EF4-FFF2-40B4-BE49-F238E27FC236}">
                <a16:creationId xmlns:a16="http://schemas.microsoft.com/office/drawing/2014/main" id="{6B55E61F-E1E3-49DE-A5DD-ECA1B71939CE}"/>
              </a:ext>
            </a:extLst>
          </p:cNvPr>
          <p:cNvGraphicFramePr>
            <a:graphicFrameLocks noChangeAspect="1"/>
          </p:cNvGraphicFramePr>
          <p:nvPr>
            <p:extLst>
              <p:ext uri="{D42A27DB-BD31-4B8C-83A1-F6EECF244321}">
                <p14:modId xmlns:p14="http://schemas.microsoft.com/office/powerpoint/2010/main" val="535411072"/>
              </p:ext>
            </p:extLst>
          </p:nvPr>
        </p:nvGraphicFramePr>
        <p:xfrm>
          <a:off x="6747733" y="3258248"/>
          <a:ext cx="889000" cy="544513"/>
        </p:xfrm>
        <a:graphic>
          <a:graphicData uri="http://schemas.openxmlformats.org/presentationml/2006/ole">
            <mc:AlternateContent xmlns:mc="http://schemas.openxmlformats.org/markup-compatibility/2006">
              <mc:Choice xmlns:v="urn:schemas-microsoft-com:vml" Requires="v">
                <p:oleObj name="Equation" r:id="rId8" imgW="711000" imgH="431640" progId="Equation.DSMT4">
                  <p:embed/>
                </p:oleObj>
              </mc:Choice>
              <mc:Fallback>
                <p:oleObj name="Equation" r:id="rId8" imgW="711000" imgH="431640" progId="Equation.DSMT4">
                  <p:embed/>
                  <p:pic>
                    <p:nvPicPr>
                      <p:cNvPr id="82" name="Object 81">
                        <a:extLst>
                          <a:ext uri="{FF2B5EF4-FFF2-40B4-BE49-F238E27FC236}">
                            <a16:creationId xmlns:a16="http://schemas.microsoft.com/office/drawing/2014/main" id="{6B55E61F-E1E3-49DE-A5DD-ECA1B71939CE}"/>
                          </a:ext>
                        </a:extLst>
                      </p:cNvPr>
                      <p:cNvPicPr/>
                      <p:nvPr/>
                    </p:nvPicPr>
                    <p:blipFill>
                      <a:blip r:embed="rId9"/>
                      <a:stretch>
                        <a:fillRect/>
                      </a:stretch>
                    </p:blipFill>
                    <p:spPr>
                      <a:xfrm>
                        <a:off x="6747733" y="3258248"/>
                        <a:ext cx="889000" cy="54451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EB859B0F-E13F-4152-8E9B-ED74B2F86BE5}"/>
              </a:ext>
            </a:extLst>
          </p:cNvPr>
          <p:cNvSpPr txBox="1"/>
          <p:nvPr/>
        </p:nvSpPr>
        <p:spPr>
          <a:xfrm>
            <a:off x="643124" y="1105703"/>
            <a:ext cx="5948231" cy="369332"/>
          </a:xfrm>
          <a:prstGeom prst="rect">
            <a:avLst/>
          </a:prstGeom>
          <a:noFill/>
        </p:spPr>
        <p:txBody>
          <a:bodyPr wrap="none" rtlCol="0">
            <a:spAutoFit/>
          </a:bodyPr>
          <a:lstStyle/>
          <a:p>
            <a:r>
              <a:rPr lang="en-US" dirty="0"/>
              <a:t>Last we wanted to get the power dissipated by each resistor…</a:t>
            </a:r>
          </a:p>
        </p:txBody>
      </p:sp>
      <p:graphicFrame>
        <p:nvGraphicFramePr>
          <p:cNvPr id="8" name="Object 7">
            <a:extLst>
              <a:ext uri="{FF2B5EF4-FFF2-40B4-BE49-F238E27FC236}">
                <a16:creationId xmlns:a16="http://schemas.microsoft.com/office/drawing/2014/main" id="{D4D6F131-946D-4007-8D92-C9FD3F43C76B}"/>
              </a:ext>
            </a:extLst>
          </p:cNvPr>
          <p:cNvGraphicFramePr>
            <a:graphicFrameLocks noChangeAspect="1"/>
          </p:cNvGraphicFramePr>
          <p:nvPr>
            <p:extLst>
              <p:ext uri="{D42A27DB-BD31-4B8C-83A1-F6EECF244321}">
                <p14:modId xmlns:p14="http://schemas.microsoft.com/office/powerpoint/2010/main" val="3801928343"/>
              </p:ext>
            </p:extLst>
          </p:nvPr>
        </p:nvGraphicFramePr>
        <p:xfrm>
          <a:off x="6134155" y="3332923"/>
          <a:ext cx="914400" cy="198438"/>
        </p:xfrm>
        <a:graphic>
          <a:graphicData uri="http://schemas.openxmlformats.org/presentationml/2006/ole">
            <mc:AlternateContent xmlns:mc="http://schemas.openxmlformats.org/markup-compatibility/2006">
              <mc:Choice xmlns:v="urn:schemas-microsoft-com:vml" Requires="v">
                <p:oleObj name="Equation" r:id="rId10" imgW="914400" imgH="198720" progId="Equation.DSMT4">
                  <p:embed/>
                </p:oleObj>
              </mc:Choice>
              <mc:Fallback>
                <p:oleObj name="Equation" r:id="rId10" imgW="914400" imgH="198720" progId="Equation.DSMT4">
                  <p:embed/>
                  <p:pic>
                    <p:nvPicPr>
                      <p:cNvPr id="0" name=""/>
                      <p:cNvPicPr/>
                      <p:nvPr/>
                    </p:nvPicPr>
                    <p:blipFill>
                      <a:blip r:embed="rId11"/>
                      <a:stretch>
                        <a:fillRect/>
                      </a:stretch>
                    </p:blipFill>
                    <p:spPr>
                      <a:xfrm>
                        <a:off x="6134155" y="3332923"/>
                        <a:ext cx="914400" cy="198438"/>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CE9D7265-1DA1-4202-9012-8CE8DD50F139}"/>
              </a:ext>
            </a:extLst>
          </p:cNvPr>
          <p:cNvGraphicFramePr>
            <a:graphicFrameLocks noChangeAspect="1"/>
          </p:cNvGraphicFramePr>
          <p:nvPr>
            <p:extLst>
              <p:ext uri="{D42A27DB-BD31-4B8C-83A1-F6EECF244321}">
                <p14:modId xmlns:p14="http://schemas.microsoft.com/office/powerpoint/2010/main" val="2552450336"/>
              </p:ext>
            </p:extLst>
          </p:nvPr>
        </p:nvGraphicFramePr>
        <p:xfrm>
          <a:off x="1315528" y="3960078"/>
          <a:ext cx="1033344" cy="369332"/>
        </p:xfrm>
        <a:graphic>
          <a:graphicData uri="http://schemas.openxmlformats.org/presentationml/2006/ole">
            <mc:AlternateContent xmlns:mc="http://schemas.openxmlformats.org/markup-compatibility/2006">
              <mc:Choice xmlns:v="urn:schemas-microsoft-com:vml" Requires="v">
                <p:oleObj name="Equation" r:id="rId12" imgW="634680" imgH="228600" progId="Equation.DSMT4">
                  <p:embed/>
                </p:oleObj>
              </mc:Choice>
              <mc:Fallback>
                <p:oleObj name="Equation" r:id="rId12" imgW="634680" imgH="228600" progId="Equation.DSMT4">
                  <p:embed/>
                  <p:pic>
                    <p:nvPicPr>
                      <p:cNvPr id="14" name="Object 13">
                        <a:extLst>
                          <a:ext uri="{FF2B5EF4-FFF2-40B4-BE49-F238E27FC236}">
                            <a16:creationId xmlns:a16="http://schemas.microsoft.com/office/drawing/2014/main" id="{D481ABCF-AE37-44BE-A575-413CCD062DB8}"/>
                          </a:ext>
                        </a:extLst>
                      </p:cNvPr>
                      <p:cNvPicPr/>
                      <p:nvPr/>
                    </p:nvPicPr>
                    <p:blipFill>
                      <a:blip r:embed="rId13"/>
                      <a:stretch>
                        <a:fillRect/>
                      </a:stretch>
                    </p:blipFill>
                    <p:spPr>
                      <a:xfrm>
                        <a:off x="1315528" y="3960078"/>
                        <a:ext cx="1033344" cy="369332"/>
                      </a:xfrm>
                      <a:prstGeom prst="rect">
                        <a:avLst/>
                      </a:prstGeom>
                    </p:spPr>
                  </p:pic>
                </p:oleObj>
              </mc:Fallback>
            </mc:AlternateContent>
          </a:graphicData>
        </a:graphic>
      </p:graphicFrame>
      <p:cxnSp>
        <p:nvCxnSpPr>
          <p:cNvPr id="41" name="Straight Arrow Connector 40">
            <a:extLst>
              <a:ext uri="{FF2B5EF4-FFF2-40B4-BE49-F238E27FC236}">
                <a16:creationId xmlns:a16="http://schemas.microsoft.com/office/drawing/2014/main" id="{A76E0620-8080-4FE7-A5A8-CD50DA939F13}"/>
              </a:ext>
            </a:extLst>
          </p:cNvPr>
          <p:cNvCxnSpPr>
            <a:cxnSpLocks/>
          </p:cNvCxnSpPr>
          <p:nvPr/>
        </p:nvCxnSpPr>
        <p:spPr>
          <a:xfrm>
            <a:off x="1943884" y="4370348"/>
            <a:ext cx="552659" cy="310290"/>
          </a:xfrm>
          <a:prstGeom prst="straightConnector1">
            <a:avLst/>
          </a:prstGeom>
          <a:ln>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graphicFrame>
        <p:nvGraphicFramePr>
          <p:cNvPr id="15" name="Object 14">
            <a:extLst>
              <a:ext uri="{FF2B5EF4-FFF2-40B4-BE49-F238E27FC236}">
                <a16:creationId xmlns:a16="http://schemas.microsoft.com/office/drawing/2014/main" id="{F64C37FE-451F-4C8C-A803-65A7179CCCEF}"/>
              </a:ext>
            </a:extLst>
          </p:cNvPr>
          <p:cNvGraphicFramePr>
            <a:graphicFrameLocks noChangeAspect="1"/>
          </p:cNvGraphicFramePr>
          <p:nvPr>
            <p:extLst>
              <p:ext uri="{D42A27DB-BD31-4B8C-83A1-F6EECF244321}">
                <p14:modId xmlns:p14="http://schemas.microsoft.com/office/powerpoint/2010/main" val="19976053"/>
              </p:ext>
            </p:extLst>
          </p:nvPr>
        </p:nvGraphicFramePr>
        <p:xfrm>
          <a:off x="1633660" y="2560758"/>
          <a:ext cx="2197100" cy="268287"/>
        </p:xfrm>
        <a:graphic>
          <a:graphicData uri="http://schemas.openxmlformats.org/presentationml/2006/ole">
            <mc:AlternateContent xmlns:mc="http://schemas.openxmlformats.org/markup-compatibility/2006">
              <mc:Choice xmlns:v="urn:schemas-microsoft-com:vml" Requires="v">
                <p:oleObj name="Equation" r:id="rId14" imgW="1866600" imgH="228600" progId="Equation.DSMT4">
                  <p:embed/>
                </p:oleObj>
              </mc:Choice>
              <mc:Fallback>
                <p:oleObj name="Equation" r:id="rId14" imgW="1866600" imgH="228600" progId="Equation.DSMT4">
                  <p:embed/>
                  <p:pic>
                    <p:nvPicPr>
                      <p:cNvPr id="0" name=""/>
                      <p:cNvPicPr/>
                      <p:nvPr/>
                    </p:nvPicPr>
                    <p:blipFill>
                      <a:blip r:embed="rId15"/>
                      <a:stretch>
                        <a:fillRect/>
                      </a:stretch>
                    </p:blipFill>
                    <p:spPr>
                      <a:xfrm>
                        <a:off x="1633660" y="2560758"/>
                        <a:ext cx="2197100" cy="268287"/>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F704D1CA-989E-4F9C-AAD4-75D33795DCF6}"/>
              </a:ext>
            </a:extLst>
          </p:cNvPr>
          <p:cNvGraphicFramePr>
            <a:graphicFrameLocks noChangeAspect="1"/>
          </p:cNvGraphicFramePr>
          <p:nvPr>
            <p:extLst>
              <p:ext uri="{D42A27DB-BD31-4B8C-83A1-F6EECF244321}">
                <p14:modId xmlns:p14="http://schemas.microsoft.com/office/powerpoint/2010/main" val="450803709"/>
              </p:ext>
            </p:extLst>
          </p:nvPr>
        </p:nvGraphicFramePr>
        <p:xfrm>
          <a:off x="4497442" y="2421782"/>
          <a:ext cx="2093913" cy="268287"/>
        </p:xfrm>
        <a:graphic>
          <a:graphicData uri="http://schemas.openxmlformats.org/presentationml/2006/ole">
            <mc:AlternateContent xmlns:mc="http://schemas.openxmlformats.org/markup-compatibility/2006">
              <mc:Choice xmlns:v="urn:schemas-microsoft-com:vml" Requires="v">
                <p:oleObj name="Equation" r:id="rId16" imgW="1777680" imgH="228600" progId="Equation.DSMT4">
                  <p:embed/>
                </p:oleObj>
              </mc:Choice>
              <mc:Fallback>
                <p:oleObj name="Equation" r:id="rId16" imgW="1777680" imgH="228600" progId="Equation.DSMT4">
                  <p:embed/>
                  <p:pic>
                    <p:nvPicPr>
                      <p:cNvPr id="15" name="Object 14">
                        <a:extLst>
                          <a:ext uri="{FF2B5EF4-FFF2-40B4-BE49-F238E27FC236}">
                            <a16:creationId xmlns:a16="http://schemas.microsoft.com/office/drawing/2014/main" id="{F64C37FE-451F-4C8C-A803-65A7179CCCEF}"/>
                          </a:ext>
                        </a:extLst>
                      </p:cNvPr>
                      <p:cNvPicPr/>
                      <p:nvPr/>
                    </p:nvPicPr>
                    <p:blipFill>
                      <a:blip r:embed="rId17"/>
                      <a:stretch>
                        <a:fillRect/>
                      </a:stretch>
                    </p:blipFill>
                    <p:spPr>
                      <a:xfrm>
                        <a:off x="4497442" y="2421782"/>
                        <a:ext cx="2093913" cy="268287"/>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31271CCD-073D-47E1-AEE2-4971838D46D9}"/>
              </a:ext>
            </a:extLst>
          </p:cNvPr>
          <p:cNvGraphicFramePr>
            <a:graphicFrameLocks noChangeAspect="1"/>
          </p:cNvGraphicFramePr>
          <p:nvPr>
            <p:extLst>
              <p:ext uri="{D42A27DB-BD31-4B8C-83A1-F6EECF244321}">
                <p14:modId xmlns:p14="http://schemas.microsoft.com/office/powerpoint/2010/main" val="3371462694"/>
              </p:ext>
            </p:extLst>
          </p:nvPr>
        </p:nvGraphicFramePr>
        <p:xfrm>
          <a:off x="6739487" y="3791505"/>
          <a:ext cx="2119313" cy="290513"/>
        </p:xfrm>
        <a:graphic>
          <a:graphicData uri="http://schemas.openxmlformats.org/presentationml/2006/ole">
            <mc:AlternateContent xmlns:mc="http://schemas.openxmlformats.org/markup-compatibility/2006">
              <mc:Choice xmlns:v="urn:schemas-microsoft-com:vml" Requires="v">
                <p:oleObj name="Equation" r:id="rId18" imgW="1663560" imgH="228600" progId="Equation.DSMT4">
                  <p:embed/>
                </p:oleObj>
              </mc:Choice>
              <mc:Fallback>
                <p:oleObj name="Equation" r:id="rId18" imgW="1663560" imgH="228600" progId="Equation.DSMT4">
                  <p:embed/>
                  <p:pic>
                    <p:nvPicPr>
                      <p:cNvPr id="46" name="Object 45">
                        <a:extLst>
                          <a:ext uri="{FF2B5EF4-FFF2-40B4-BE49-F238E27FC236}">
                            <a16:creationId xmlns:a16="http://schemas.microsoft.com/office/drawing/2014/main" id="{F704D1CA-989E-4F9C-AAD4-75D33795DCF6}"/>
                          </a:ext>
                        </a:extLst>
                      </p:cNvPr>
                      <p:cNvPicPr/>
                      <p:nvPr/>
                    </p:nvPicPr>
                    <p:blipFill>
                      <a:blip r:embed="rId19"/>
                      <a:stretch>
                        <a:fillRect/>
                      </a:stretch>
                    </p:blipFill>
                    <p:spPr>
                      <a:xfrm>
                        <a:off x="6739487" y="3791505"/>
                        <a:ext cx="2119313" cy="290513"/>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C43EC248-FC56-4940-A54D-88BE2A157D29}"/>
              </a:ext>
            </a:extLst>
          </p:cNvPr>
          <p:cNvSpPr txBox="1"/>
          <p:nvPr/>
        </p:nvSpPr>
        <p:spPr>
          <a:xfrm>
            <a:off x="1567026" y="2938866"/>
            <a:ext cx="1022268" cy="369332"/>
          </a:xfrm>
          <a:prstGeom prst="rect">
            <a:avLst/>
          </a:prstGeom>
          <a:noFill/>
        </p:spPr>
        <p:txBody>
          <a:bodyPr wrap="none" rtlCol="0">
            <a:spAutoFit/>
          </a:bodyPr>
          <a:lstStyle/>
          <a:p>
            <a:r>
              <a:rPr lang="en-US" dirty="0"/>
              <a:t>brightest</a:t>
            </a:r>
          </a:p>
        </p:txBody>
      </p:sp>
      <p:sp>
        <p:nvSpPr>
          <p:cNvPr id="23" name="TextBox 22">
            <a:extLst>
              <a:ext uri="{FF2B5EF4-FFF2-40B4-BE49-F238E27FC236}">
                <a16:creationId xmlns:a16="http://schemas.microsoft.com/office/drawing/2014/main" id="{AAEB8E08-6C8E-41D2-9D04-E7B7091418CC}"/>
              </a:ext>
            </a:extLst>
          </p:cNvPr>
          <p:cNvSpPr txBox="1"/>
          <p:nvPr/>
        </p:nvSpPr>
        <p:spPr>
          <a:xfrm>
            <a:off x="4454925" y="2772412"/>
            <a:ext cx="745204" cy="369332"/>
          </a:xfrm>
          <a:prstGeom prst="rect">
            <a:avLst/>
          </a:prstGeom>
          <a:noFill/>
        </p:spPr>
        <p:txBody>
          <a:bodyPr wrap="none" rtlCol="0">
            <a:spAutoFit/>
          </a:bodyPr>
          <a:lstStyle/>
          <a:p>
            <a:r>
              <a:rPr lang="en-US" dirty="0"/>
              <a:t>bright</a:t>
            </a:r>
          </a:p>
        </p:txBody>
      </p:sp>
      <p:sp>
        <p:nvSpPr>
          <p:cNvPr id="25" name="TextBox 24">
            <a:extLst>
              <a:ext uri="{FF2B5EF4-FFF2-40B4-BE49-F238E27FC236}">
                <a16:creationId xmlns:a16="http://schemas.microsoft.com/office/drawing/2014/main" id="{8BB82D88-EDEB-4503-BDF8-DA2F13D855BA}"/>
              </a:ext>
            </a:extLst>
          </p:cNvPr>
          <p:cNvSpPr txBox="1"/>
          <p:nvPr/>
        </p:nvSpPr>
        <p:spPr>
          <a:xfrm>
            <a:off x="6661098" y="4161406"/>
            <a:ext cx="1241174" cy="369332"/>
          </a:xfrm>
          <a:prstGeom prst="rect">
            <a:avLst/>
          </a:prstGeom>
          <a:noFill/>
        </p:spPr>
        <p:txBody>
          <a:bodyPr wrap="none" rtlCol="0">
            <a:spAutoFit/>
          </a:bodyPr>
          <a:lstStyle/>
          <a:p>
            <a:r>
              <a:rPr lang="en-US" dirty="0"/>
              <a:t>least bright</a:t>
            </a:r>
          </a:p>
        </p:txBody>
      </p:sp>
    </p:spTree>
    <p:extLst>
      <p:ext uri="{BB962C8B-B14F-4D97-AF65-F5344CB8AC3E}">
        <p14:creationId xmlns:p14="http://schemas.microsoft.com/office/powerpoint/2010/main" val="88966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9D1F6EFA-1135-4CB8-AEA6-1325567C35D7}"/>
              </a:ext>
            </a:extLst>
          </p:cNvPr>
          <p:cNvGraphicFramePr>
            <a:graphicFrameLocks noChangeAspect="1"/>
          </p:cNvGraphicFramePr>
          <p:nvPr>
            <p:extLst>
              <p:ext uri="{D42A27DB-BD31-4B8C-83A1-F6EECF244321}">
                <p14:modId xmlns:p14="http://schemas.microsoft.com/office/powerpoint/2010/main" val="2222817779"/>
              </p:ext>
            </p:extLst>
          </p:nvPr>
        </p:nvGraphicFramePr>
        <p:xfrm>
          <a:off x="448021" y="1936936"/>
          <a:ext cx="2965450" cy="2046287"/>
        </p:xfrm>
        <a:graphic>
          <a:graphicData uri="http://schemas.openxmlformats.org/presentationml/2006/ole">
            <mc:AlternateContent xmlns:mc="http://schemas.openxmlformats.org/markup-compatibility/2006">
              <mc:Choice xmlns:v="urn:schemas-microsoft-com:vml" Requires="v">
                <p:oleObj name="Bitmap Image" r:id="rId2" imgW="2148840" imgH="1486080" progId="Paint.Picture">
                  <p:embed/>
                </p:oleObj>
              </mc:Choice>
              <mc:Fallback>
                <p:oleObj name="Bitmap Image" r:id="rId2" imgW="2148840" imgH="1486080" progId="Paint.Picture">
                  <p:embed/>
                  <p:pic>
                    <p:nvPicPr>
                      <p:cNvPr id="4" name="Object 3">
                        <a:extLst>
                          <a:ext uri="{FF2B5EF4-FFF2-40B4-BE49-F238E27FC236}">
                            <a16:creationId xmlns:a16="http://schemas.microsoft.com/office/drawing/2014/main" id="{5E88BCCB-C956-44C0-92E1-FDABF38973F8}"/>
                          </a:ext>
                        </a:extLst>
                      </p:cNvPr>
                      <p:cNvPicPr>
                        <a:picLocks noChangeAspect="1" noChangeArrowheads="1"/>
                      </p:cNvPicPr>
                      <p:nvPr/>
                    </p:nvPicPr>
                    <p:blipFill>
                      <a:blip r:embed="rId3"/>
                      <a:srcRect/>
                      <a:stretch>
                        <a:fillRect/>
                      </a:stretch>
                    </p:blipFill>
                    <p:spPr bwMode="auto">
                      <a:xfrm>
                        <a:off x="448021" y="1936936"/>
                        <a:ext cx="2965450" cy="2046287"/>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501614F0-3E4F-4233-A4A7-6AE49BDA4183}"/>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4" name="Rectangle 3">
            <a:extLst>
              <a:ext uri="{FF2B5EF4-FFF2-40B4-BE49-F238E27FC236}">
                <a16:creationId xmlns:a16="http://schemas.microsoft.com/office/drawing/2014/main" id="{7E1B39C6-B69C-4C53-8425-E525D5813937}"/>
              </a:ext>
            </a:extLst>
          </p:cNvPr>
          <p:cNvSpPr/>
          <p:nvPr/>
        </p:nvSpPr>
        <p:spPr>
          <a:xfrm>
            <a:off x="624228" y="1045065"/>
            <a:ext cx="10706381" cy="584775"/>
          </a:xfrm>
          <a:prstGeom prst="rect">
            <a:avLst/>
          </a:prstGeom>
        </p:spPr>
        <p:txBody>
          <a:bodyPr wrap="square">
            <a:spAutoFit/>
          </a:bodyPr>
          <a:lstStyle/>
          <a:p>
            <a:r>
              <a:rPr lang="en-US" sz="1600" dirty="0">
                <a:solidFill>
                  <a:srgbClr val="0070C0"/>
                </a:solidFill>
              </a:rPr>
              <a:t>Just when you thought the circuit couldn’t get any more amazing, this happened.   Now how much power is being supplied by the circuit?  How much is being dissipated through the resistors?  And how much through each one? </a:t>
            </a:r>
          </a:p>
        </p:txBody>
      </p:sp>
      <p:sp>
        <p:nvSpPr>
          <p:cNvPr id="6" name="TextBox 5">
            <a:extLst>
              <a:ext uri="{FF2B5EF4-FFF2-40B4-BE49-F238E27FC236}">
                <a16:creationId xmlns:a16="http://schemas.microsoft.com/office/drawing/2014/main" id="{8E6F44C6-1ECA-491F-A9E5-23A651D5D87D}"/>
              </a:ext>
            </a:extLst>
          </p:cNvPr>
          <p:cNvSpPr txBox="1"/>
          <p:nvPr/>
        </p:nvSpPr>
        <p:spPr>
          <a:xfrm>
            <a:off x="4022558" y="2281222"/>
            <a:ext cx="7221849" cy="830997"/>
          </a:xfrm>
          <a:prstGeom prst="rect">
            <a:avLst/>
          </a:prstGeom>
          <a:noFill/>
        </p:spPr>
        <p:txBody>
          <a:bodyPr wrap="none" rtlCol="0">
            <a:spAutoFit/>
          </a:bodyPr>
          <a:lstStyle/>
          <a:p>
            <a:r>
              <a:rPr lang="en-US" sz="1600" dirty="0"/>
              <a:t>In this case we cannot combine any of the resistors in series or parallel.  So we must </a:t>
            </a:r>
          </a:p>
          <a:p>
            <a:r>
              <a:rPr lang="en-US" sz="1600" dirty="0"/>
              <a:t>take another route.  But we’ve been down this route before, in the context of </a:t>
            </a:r>
          </a:p>
          <a:p>
            <a:r>
              <a:rPr lang="en-US" sz="1600" dirty="0"/>
              <a:t>capacitors.  </a:t>
            </a:r>
          </a:p>
        </p:txBody>
      </p:sp>
      <p:graphicFrame>
        <p:nvGraphicFramePr>
          <p:cNvPr id="7" name="Object 6">
            <a:extLst>
              <a:ext uri="{FF2B5EF4-FFF2-40B4-BE49-F238E27FC236}">
                <a16:creationId xmlns:a16="http://schemas.microsoft.com/office/drawing/2014/main" id="{0BD781BB-5E93-46F5-8F09-C1D378101EB1}"/>
              </a:ext>
            </a:extLst>
          </p:cNvPr>
          <p:cNvGraphicFramePr>
            <a:graphicFrameLocks noChangeAspect="1"/>
          </p:cNvGraphicFramePr>
          <p:nvPr>
            <p:extLst>
              <p:ext uri="{D42A27DB-BD31-4B8C-83A1-F6EECF244321}">
                <p14:modId xmlns:p14="http://schemas.microsoft.com/office/powerpoint/2010/main" val="1434064971"/>
              </p:ext>
            </p:extLst>
          </p:nvPr>
        </p:nvGraphicFramePr>
        <p:xfrm>
          <a:off x="448021" y="4135363"/>
          <a:ext cx="2965450" cy="2046287"/>
        </p:xfrm>
        <a:graphic>
          <a:graphicData uri="http://schemas.openxmlformats.org/presentationml/2006/ole">
            <mc:AlternateContent xmlns:mc="http://schemas.openxmlformats.org/markup-compatibility/2006">
              <mc:Choice xmlns:v="urn:schemas-microsoft-com:vml" Requires="v">
                <p:oleObj name="Bitmap Image" r:id="rId4" imgW="2148840" imgH="1486080" progId="Paint.Picture">
                  <p:embed/>
                </p:oleObj>
              </mc:Choice>
              <mc:Fallback>
                <p:oleObj name="Bitmap Image" r:id="rId4" imgW="2148840" imgH="1486080" progId="Paint.Picture">
                  <p:embed/>
                  <p:pic>
                    <p:nvPicPr>
                      <p:cNvPr id="2" name="Object 1">
                        <a:extLst>
                          <a:ext uri="{FF2B5EF4-FFF2-40B4-BE49-F238E27FC236}">
                            <a16:creationId xmlns:a16="http://schemas.microsoft.com/office/drawing/2014/main" id="{9D1F6EFA-1135-4CB8-AEA6-1325567C35D7}"/>
                          </a:ext>
                        </a:extLst>
                      </p:cNvPr>
                      <p:cNvPicPr>
                        <a:picLocks noChangeAspect="1" noChangeArrowheads="1"/>
                      </p:cNvPicPr>
                      <p:nvPr/>
                    </p:nvPicPr>
                    <p:blipFill>
                      <a:blip r:embed="rId3"/>
                      <a:srcRect/>
                      <a:stretch>
                        <a:fillRect/>
                      </a:stretch>
                    </p:blipFill>
                    <p:spPr bwMode="auto">
                      <a:xfrm>
                        <a:off x="448021" y="4135363"/>
                        <a:ext cx="2965450" cy="2046287"/>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EEC17299-F5CD-4DA0-889B-C5C2F9CB0FDB}"/>
              </a:ext>
            </a:extLst>
          </p:cNvPr>
          <p:cNvSpPr txBox="1"/>
          <p:nvPr/>
        </p:nvSpPr>
        <p:spPr>
          <a:xfrm>
            <a:off x="4022558" y="4507904"/>
            <a:ext cx="4782528" cy="338554"/>
          </a:xfrm>
          <a:prstGeom prst="rect">
            <a:avLst/>
          </a:prstGeom>
          <a:noFill/>
          <a:ln>
            <a:solidFill>
              <a:srgbClr val="00B050"/>
            </a:solidFill>
          </a:ln>
        </p:spPr>
        <p:txBody>
          <a:bodyPr wrap="none" rtlCol="0">
            <a:spAutoFit/>
          </a:bodyPr>
          <a:lstStyle/>
          <a:p>
            <a:r>
              <a:rPr lang="en-US" sz="1600" dirty="0"/>
              <a:t>1. Label the currents in the wires in any arbitrary way:</a:t>
            </a:r>
          </a:p>
        </p:txBody>
      </p:sp>
      <p:cxnSp>
        <p:nvCxnSpPr>
          <p:cNvPr id="10" name="Straight Arrow Connector 9">
            <a:extLst>
              <a:ext uri="{FF2B5EF4-FFF2-40B4-BE49-F238E27FC236}">
                <a16:creationId xmlns:a16="http://schemas.microsoft.com/office/drawing/2014/main" id="{CD5FCC19-D0BD-471D-9B07-EEAD6BAD1419}"/>
              </a:ext>
            </a:extLst>
          </p:cNvPr>
          <p:cNvCxnSpPr/>
          <p:nvPr/>
        </p:nvCxnSpPr>
        <p:spPr>
          <a:xfrm flipH="1">
            <a:off x="934278" y="5874026"/>
            <a:ext cx="874644" cy="0"/>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4EA433C-B722-4D16-9EF9-506512056A01}"/>
              </a:ext>
            </a:extLst>
          </p:cNvPr>
          <p:cNvCxnSpPr>
            <a:cxnSpLocks/>
          </p:cNvCxnSpPr>
          <p:nvPr/>
        </p:nvCxnSpPr>
        <p:spPr>
          <a:xfrm flipV="1">
            <a:off x="864704" y="5290930"/>
            <a:ext cx="0" cy="543339"/>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4F4D6A9-EC76-479D-8CF3-F96A0414F035}"/>
              </a:ext>
            </a:extLst>
          </p:cNvPr>
          <p:cNvCxnSpPr>
            <a:cxnSpLocks/>
          </p:cNvCxnSpPr>
          <p:nvPr/>
        </p:nvCxnSpPr>
        <p:spPr>
          <a:xfrm flipV="1">
            <a:off x="864704" y="4677181"/>
            <a:ext cx="0" cy="357285"/>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B6F997B-1F7B-415A-B795-DC291D9A2E88}"/>
              </a:ext>
            </a:extLst>
          </p:cNvPr>
          <p:cNvCxnSpPr>
            <a:cxnSpLocks/>
          </p:cNvCxnSpPr>
          <p:nvPr/>
        </p:nvCxnSpPr>
        <p:spPr>
          <a:xfrm flipV="1">
            <a:off x="983973" y="4594598"/>
            <a:ext cx="913642" cy="1"/>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5EE471D-5436-4DC6-8E98-C41C65FDB07F}"/>
              </a:ext>
            </a:extLst>
          </p:cNvPr>
          <p:cNvCxnSpPr>
            <a:cxnSpLocks/>
          </p:cNvCxnSpPr>
          <p:nvPr/>
        </p:nvCxnSpPr>
        <p:spPr>
          <a:xfrm>
            <a:off x="1966431" y="4594598"/>
            <a:ext cx="0" cy="1239671"/>
          </a:xfrm>
          <a:prstGeom prst="straightConnector1">
            <a:avLst/>
          </a:prstGeom>
          <a:ln w="158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455D838-91A1-4896-93E3-5B2085A5C8C2}"/>
              </a:ext>
            </a:extLst>
          </p:cNvPr>
          <p:cNvCxnSpPr>
            <a:cxnSpLocks/>
          </p:cNvCxnSpPr>
          <p:nvPr/>
        </p:nvCxnSpPr>
        <p:spPr>
          <a:xfrm flipV="1">
            <a:off x="2035248" y="4594598"/>
            <a:ext cx="866978" cy="1"/>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A0AC3DD-DA4D-4A29-AE28-B9B2CC646B1E}"/>
              </a:ext>
            </a:extLst>
          </p:cNvPr>
          <p:cNvCxnSpPr>
            <a:cxnSpLocks/>
          </p:cNvCxnSpPr>
          <p:nvPr/>
        </p:nvCxnSpPr>
        <p:spPr>
          <a:xfrm>
            <a:off x="3014390" y="4597669"/>
            <a:ext cx="0" cy="123660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BA0062A-1148-4079-893E-59C37DCC5DBA}"/>
              </a:ext>
            </a:extLst>
          </p:cNvPr>
          <p:cNvCxnSpPr>
            <a:cxnSpLocks/>
          </p:cNvCxnSpPr>
          <p:nvPr/>
        </p:nvCxnSpPr>
        <p:spPr>
          <a:xfrm flipH="1">
            <a:off x="2035248" y="5874026"/>
            <a:ext cx="875400"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2349005-5995-4583-BDEC-0703C15683FF}"/>
              </a:ext>
            </a:extLst>
          </p:cNvPr>
          <p:cNvSpPr txBox="1"/>
          <p:nvPr/>
        </p:nvSpPr>
        <p:spPr>
          <a:xfrm>
            <a:off x="548592" y="5377933"/>
            <a:ext cx="316112" cy="369332"/>
          </a:xfrm>
          <a:prstGeom prst="rect">
            <a:avLst/>
          </a:prstGeom>
          <a:noFill/>
        </p:spPr>
        <p:txBody>
          <a:bodyPr wrap="none" rtlCol="0">
            <a:spAutoFit/>
          </a:bodyPr>
          <a:lstStyle/>
          <a:p>
            <a:r>
              <a:rPr lang="en-US" dirty="0">
                <a:solidFill>
                  <a:srgbClr val="00B050"/>
                </a:solidFill>
              </a:rPr>
              <a:t>i</a:t>
            </a:r>
            <a:r>
              <a:rPr lang="en-US" baseline="-25000" dirty="0">
                <a:solidFill>
                  <a:srgbClr val="00B050"/>
                </a:solidFill>
              </a:rPr>
              <a:t>1</a:t>
            </a:r>
            <a:endParaRPr lang="en-US" dirty="0">
              <a:solidFill>
                <a:srgbClr val="00B050"/>
              </a:solidFill>
            </a:endParaRPr>
          </a:p>
        </p:txBody>
      </p:sp>
      <p:sp>
        <p:nvSpPr>
          <p:cNvPr id="31" name="TextBox 30">
            <a:extLst>
              <a:ext uri="{FF2B5EF4-FFF2-40B4-BE49-F238E27FC236}">
                <a16:creationId xmlns:a16="http://schemas.microsoft.com/office/drawing/2014/main" id="{7B4E0747-FE5C-4017-B0FD-B91459D19500}"/>
              </a:ext>
            </a:extLst>
          </p:cNvPr>
          <p:cNvSpPr txBox="1"/>
          <p:nvPr/>
        </p:nvSpPr>
        <p:spPr>
          <a:xfrm>
            <a:off x="1956633" y="4594598"/>
            <a:ext cx="316112" cy="369332"/>
          </a:xfrm>
          <a:prstGeom prst="rect">
            <a:avLst/>
          </a:prstGeom>
          <a:noFill/>
        </p:spPr>
        <p:txBody>
          <a:bodyPr wrap="none" rtlCol="0">
            <a:spAutoFit/>
          </a:bodyPr>
          <a:lstStyle/>
          <a:p>
            <a:r>
              <a:rPr lang="en-US" dirty="0">
                <a:solidFill>
                  <a:schemeClr val="accent2"/>
                </a:solidFill>
              </a:rPr>
              <a:t>i</a:t>
            </a:r>
            <a:r>
              <a:rPr lang="en-US" baseline="-25000" dirty="0">
                <a:solidFill>
                  <a:schemeClr val="accent2"/>
                </a:solidFill>
              </a:rPr>
              <a:t>2</a:t>
            </a:r>
            <a:endParaRPr lang="en-US" dirty="0">
              <a:solidFill>
                <a:schemeClr val="accent2"/>
              </a:solidFill>
            </a:endParaRPr>
          </a:p>
        </p:txBody>
      </p:sp>
      <p:sp>
        <p:nvSpPr>
          <p:cNvPr id="32" name="Rectangle 31">
            <a:extLst>
              <a:ext uri="{FF2B5EF4-FFF2-40B4-BE49-F238E27FC236}">
                <a16:creationId xmlns:a16="http://schemas.microsoft.com/office/drawing/2014/main" id="{EAFE4A3B-9511-43B0-B5EE-97033ABBC084}"/>
              </a:ext>
            </a:extLst>
          </p:cNvPr>
          <p:cNvSpPr/>
          <p:nvPr/>
        </p:nvSpPr>
        <p:spPr>
          <a:xfrm>
            <a:off x="2999341" y="4576177"/>
            <a:ext cx="316112" cy="369332"/>
          </a:xfrm>
          <a:prstGeom prst="rect">
            <a:avLst/>
          </a:prstGeom>
        </p:spPr>
        <p:txBody>
          <a:bodyPr wrap="none">
            <a:spAutoFit/>
          </a:bodyPr>
          <a:lstStyle/>
          <a:p>
            <a:r>
              <a:rPr lang="en-US" dirty="0">
                <a:solidFill>
                  <a:srgbClr val="7030A0"/>
                </a:solidFill>
              </a:rPr>
              <a:t>i</a:t>
            </a:r>
            <a:r>
              <a:rPr lang="en-US" baseline="-25000" dirty="0">
                <a:solidFill>
                  <a:srgbClr val="7030A0"/>
                </a:solidFill>
              </a:rPr>
              <a:t>3</a:t>
            </a:r>
            <a:endParaRPr lang="en-US" dirty="0">
              <a:solidFill>
                <a:srgbClr val="7030A0"/>
              </a:solidFill>
            </a:endParaRPr>
          </a:p>
        </p:txBody>
      </p:sp>
    </p:spTree>
    <p:extLst>
      <p:ext uri="{BB962C8B-B14F-4D97-AF65-F5344CB8AC3E}">
        <p14:creationId xmlns:p14="http://schemas.microsoft.com/office/powerpoint/2010/main" val="16817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1012A-9815-49C7-8684-67C8825CB541}"/>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3" name="TextBox 2">
            <a:extLst>
              <a:ext uri="{FF2B5EF4-FFF2-40B4-BE49-F238E27FC236}">
                <a16:creationId xmlns:a16="http://schemas.microsoft.com/office/drawing/2014/main" id="{B4591545-B111-4E2C-BFDD-40C9713CC163}"/>
              </a:ext>
            </a:extLst>
          </p:cNvPr>
          <p:cNvSpPr txBox="1"/>
          <p:nvPr/>
        </p:nvSpPr>
        <p:spPr>
          <a:xfrm>
            <a:off x="4211294" y="1504590"/>
            <a:ext cx="7352141" cy="584775"/>
          </a:xfrm>
          <a:prstGeom prst="rect">
            <a:avLst/>
          </a:prstGeom>
          <a:noFill/>
          <a:ln>
            <a:solidFill>
              <a:srgbClr val="00B050"/>
            </a:solidFill>
          </a:ln>
        </p:spPr>
        <p:txBody>
          <a:bodyPr wrap="none" rtlCol="0">
            <a:spAutoFit/>
          </a:bodyPr>
          <a:lstStyle/>
          <a:p>
            <a:r>
              <a:rPr lang="en-US" sz="1600" dirty="0"/>
              <a:t>2. At each junction, apply KCL (</a:t>
            </a:r>
            <a:r>
              <a:rPr lang="en-US" sz="1600" dirty="0" err="1"/>
              <a:t>Kirchoff’s</a:t>
            </a:r>
            <a:r>
              <a:rPr lang="en-US" sz="1600" dirty="0"/>
              <a:t> charge law), which states that the sum of the </a:t>
            </a:r>
          </a:p>
          <a:p>
            <a:r>
              <a:rPr lang="en-US" sz="1600" dirty="0"/>
              <a:t>    currents leaving a junction must add up to zero.  </a:t>
            </a:r>
          </a:p>
        </p:txBody>
      </p:sp>
      <p:graphicFrame>
        <p:nvGraphicFramePr>
          <p:cNvPr id="5" name="Object 4">
            <a:extLst>
              <a:ext uri="{FF2B5EF4-FFF2-40B4-BE49-F238E27FC236}">
                <a16:creationId xmlns:a16="http://schemas.microsoft.com/office/drawing/2014/main" id="{52CB6716-6EA4-46F3-A027-54199660AE82}"/>
              </a:ext>
            </a:extLst>
          </p:cNvPr>
          <p:cNvGraphicFramePr>
            <a:graphicFrameLocks noChangeAspect="1"/>
          </p:cNvGraphicFramePr>
          <p:nvPr>
            <p:extLst>
              <p:ext uri="{D42A27DB-BD31-4B8C-83A1-F6EECF244321}">
                <p14:modId xmlns:p14="http://schemas.microsoft.com/office/powerpoint/2010/main" val="1127923955"/>
              </p:ext>
            </p:extLst>
          </p:nvPr>
        </p:nvGraphicFramePr>
        <p:xfrm>
          <a:off x="4211294" y="2417526"/>
          <a:ext cx="2390775" cy="350837"/>
        </p:xfrm>
        <a:graphic>
          <a:graphicData uri="http://schemas.openxmlformats.org/presentationml/2006/ole">
            <mc:AlternateContent xmlns:mc="http://schemas.openxmlformats.org/markup-compatibility/2006">
              <mc:Choice xmlns:v="urn:schemas-microsoft-com:vml" Requires="v">
                <p:oleObj name="Equation" r:id="rId2" imgW="1726920" imgH="253800" progId="Equation.DSMT4">
                  <p:embed/>
                </p:oleObj>
              </mc:Choice>
              <mc:Fallback>
                <p:oleObj name="Equation" r:id="rId2" imgW="1726920" imgH="253800" progId="Equation.DSMT4">
                  <p:embed/>
                  <p:pic>
                    <p:nvPicPr>
                      <p:cNvPr id="5" name="Object 4">
                        <a:extLst>
                          <a:ext uri="{FF2B5EF4-FFF2-40B4-BE49-F238E27FC236}">
                            <a16:creationId xmlns:a16="http://schemas.microsoft.com/office/drawing/2014/main" id="{439B2211-69D7-499B-A94F-20B6A165E455}"/>
                          </a:ext>
                        </a:extLst>
                      </p:cNvPr>
                      <p:cNvPicPr/>
                      <p:nvPr/>
                    </p:nvPicPr>
                    <p:blipFill>
                      <a:blip r:embed="rId3"/>
                      <a:stretch>
                        <a:fillRect/>
                      </a:stretch>
                    </p:blipFill>
                    <p:spPr>
                      <a:xfrm>
                        <a:off x="4211294" y="2417526"/>
                        <a:ext cx="2390775" cy="350837"/>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0EFA8813-88F6-4ECA-A120-8CF509E4A97F}"/>
              </a:ext>
            </a:extLst>
          </p:cNvPr>
          <p:cNvGraphicFramePr>
            <a:graphicFrameLocks noChangeAspect="1"/>
          </p:cNvGraphicFramePr>
          <p:nvPr>
            <p:extLst>
              <p:ext uri="{D42A27DB-BD31-4B8C-83A1-F6EECF244321}">
                <p14:modId xmlns:p14="http://schemas.microsoft.com/office/powerpoint/2010/main" val="1813897245"/>
              </p:ext>
            </p:extLst>
          </p:nvPr>
        </p:nvGraphicFramePr>
        <p:xfrm>
          <a:off x="4211294" y="3677496"/>
          <a:ext cx="1227138" cy="311150"/>
        </p:xfrm>
        <a:graphic>
          <a:graphicData uri="http://schemas.openxmlformats.org/presentationml/2006/ole">
            <mc:AlternateContent xmlns:mc="http://schemas.openxmlformats.org/markup-compatibility/2006">
              <mc:Choice xmlns:v="urn:schemas-microsoft-com:vml" Requires="v">
                <p:oleObj name="Equation" r:id="rId4" imgW="901440" imgH="228600" progId="Equation.DSMT4">
                  <p:embed/>
                </p:oleObj>
              </mc:Choice>
              <mc:Fallback>
                <p:oleObj name="Equation" r:id="rId4" imgW="901440" imgH="228600" progId="Equation.DSMT4">
                  <p:embed/>
                  <p:pic>
                    <p:nvPicPr>
                      <p:cNvPr id="7" name="Object 6">
                        <a:extLst>
                          <a:ext uri="{FF2B5EF4-FFF2-40B4-BE49-F238E27FC236}">
                            <a16:creationId xmlns:a16="http://schemas.microsoft.com/office/drawing/2014/main" id="{EF05EF13-3C9D-47AB-A4A2-E0553C28573F}"/>
                          </a:ext>
                        </a:extLst>
                      </p:cNvPr>
                      <p:cNvPicPr/>
                      <p:nvPr/>
                    </p:nvPicPr>
                    <p:blipFill>
                      <a:blip r:embed="rId5"/>
                      <a:stretch>
                        <a:fillRect/>
                      </a:stretch>
                    </p:blipFill>
                    <p:spPr>
                      <a:xfrm>
                        <a:off x="4211294" y="3677496"/>
                        <a:ext cx="1227138" cy="31115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868396DC-198B-45D9-ADC5-8F829D10B2C2}"/>
              </a:ext>
            </a:extLst>
          </p:cNvPr>
          <p:cNvGraphicFramePr>
            <a:graphicFrameLocks noChangeAspect="1"/>
          </p:cNvGraphicFramePr>
          <p:nvPr>
            <p:extLst>
              <p:ext uri="{D42A27DB-BD31-4B8C-83A1-F6EECF244321}">
                <p14:modId xmlns:p14="http://schemas.microsoft.com/office/powerpoint/2010/main" val="464450368"/>
              </p:ext>
            </p:extLst>
          </p:nvPr>
        </p:nvGraphicFramePr>
        <p:xfrm>
          <a:off x="4317655" y="5077274"/>
          <a:ext cx="1089025" cy="311150"/>
        </p:xfrm>
        <a:graphic>
          <a:graphicData uri="http://schemas.openxmlformats.org/presentationml/2006/ole">
            <mc:AlternateContent xmlns:mc="http://schemas.openxmlformats.org/markup-compatibility/2006">
              <mc:Choice xmlns:v="urn:schemas-microsoft-com:vml" Requires="v">
                <p:oleObj name="Equation" r:id="rId6" imgW="799920" imgH="228600" progId="Equation.DSMT4">
                  <p:embed/>
                </p:oleObj>
              </mc:Choice>
              <mc:Fallback>
                <p:oleObj name="Equation" r:id="rId6" imgW="799920" imgH="228600" progId="Equation.DSMT4">
                  <p:embed/>
                  <p:pic>
                    <p:nvPicPr>
                      <p:cNvPr id="12" name="Object 11">
                        <a:extLst>
                          <a:ext uri="{FF2B5EF4-FFF2-40B4-BE49-F238E27FC236}">
                            <a16:creationId xmlns:a16="http://schemas.microsoft.com/office/drawing/2014/main" id="{D200DFF1-C2D1-451D-8CFA-EE78C901DB9D}"/>
                          </a:ext>
                        </a:extLst>
                      </p:cNvPr>
                      <p:cNvPicPr/>
                      <p:nvPr/>
                    </p:nvPicPr>
                    <p:blipFill>
                      <a:blip r:embed="rId7"/>
                      <a:stretch>
                        <a:fillRect/>
                      </a:stretch>
                    </p:blipFill>
                    <p:spPr>
                      <a:xfrm>
                        <a:off x="4317655" y="5077274"/>
                        <a:ext cx="1089025" cy="31115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94BDC2AB-F6D1-4EBE-B97A-AAF8907ADBF1}"/>
              </a:ext>
            </a:extLst>
          </p:cNvPr>
          <p:cNvGraphicFramePr>
            <a:graphicFrameLocks noChangeAspect="1"/>
          </p:cNvGraphicFramePr>
          <p:nvPr>
            <p:extLst>
              <p:ext uri="{D42A27DB-BD31-4B8C-83A1-F6EECF244321}">
                <p14:modId xmlns:p14="http://schemas.microsoft.com/office/powerpoint/2010/main" val="3404747688"/>
              </p:ext>
            </p:extLst>
          </p:nvPr>
        </p:nvGraphicFramePr>
        <p:xfrm>
          <a:off x="4317656" y="4077406"/>
          <a:ext cx="1089025" cy="311150"/>
        </p:xfrm>
        <a:graphic>
          <a:graphicData uri="http://schemas.openxmlformats.org/presentationml/2006/ole">
            <mc:AlternateContent xmlns:mc="http://schemas.openxmlformats.org/markup-compatibility/2006">
              <mc:Choice xmlns:v="urn:schemas-microsoft-com:vml" Requires="v">
                <p:oleObj name="Equation" r:id="rId8" imgW="799920" imgH="228600" progId="Equation.DSMT4">
                  <p:embed/>
                </p:oleObj>
              </mc:Choice>
              <mc:Fallback>
                <p:oleObj name="Equation" r:id="rId8" imgW="799920" imgH="228600" progId="Equation.DSMT4">
                  <p:embed/>
                  <p:pic>
                    <p:nvPicPr>
                      <p:cNvPr id="13" name="Object 12">
                        <a:extLst>
                          <a:ext uri="{FF2B5EF4-FFF2-40B4-BE49-F238E27FC236}">
                            <a16:creationId xmlns:a16="http://schemas.microsoft.com/office/drawing/2014/main" id="{E30B5D3A-DE04-42AB-8D6D-D7E0CAED0C4C}"/>
                          </a:ext>
                        </a:extLst>
                      </p:cNvPr>
                      <p:cNvPicPr/>
                      <p:nvPr/>
                    </p:nvPicPr>
                    <p:blipFill>
                      <a:blip r:embed="rId9"/>
                      <a:stretch>
                        <a:fillRect/>
                      </a:stretch>
                    </p:blipFill>
                    <p:spPr>
                      <a:xfrm>
                        <a:off x="4317656" y="4077406"/>
                        <a:ext cx="1089025" cy="31115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B4F72310-3B14-4138-9ACA-E4E356A8598E}"/>
              </a:ext>
            </a:extLst>
          </p:cNvPr>
          <p:cNvSpPr txBox="1"/>
          <p:nvPr/>
        </p:nvSpPr>
        <p:spPr>
          <a:xfrm>
            <a:off x="4211294" y="4569687"/>
            <a:ext cx="2815671" cy="338554"/>
          </a:xfrm>
          <a:prstGeom prst="rect">
            <a:avLst/>
          </a:prstGeom>
          <a:noFill/>
        </p:spPr>
        <p:txBody>
          <a:bodyPr wrap="square" rtlCol="0">
            <a:spAutoFit/>
          </a:bodyPr>
          <a:lstStyle/>
          <a:p>
            <a:r>
              <a:rPr lang="en-US" sz="1600" dirty="0"/>
              <a:t>What about the blue junction?  </a:t>
            </a:r>
          </a:p>
        </p:txBody>
      </p:sp>
      <p:graphicFrame>
        <p:nvGraphicFramePr>
          <p:cNvPr id="11" name="Object 10">
            <a:extLst>
              <a:ext uri="{FF2B5EF4-FFF2-40B4-BE49-F238E27FC236}">
                <a16:creationId xmlns:a16="http://schemas.microsoft.com/office/drawing/2014/main" id="{02EEBC51-8E48-49FA-81DB-88F6BB9F18C4}"/>
              </a:ext>
            </a:extLst>
          </p:cNvPr>
          <p:cNvGraphicFramePr>
            <a:graphicFrameLocks noChangeAspect="1"/>
          </p:cNvGraphicFramePr>
          <p:nvPr>
            <p:extLst>
              <p:ext uri="{D42A27DB-BD31-4B8C-83A1-F6EECF244321}">
                <p14:modId xmlns:p14="http://schemas.microsoft.com/office/powerpoint/2010/main" val="234047613"/>
              </p:ext>
            </p:extLst>
          </p:nvPr>
        </p:nvGraphicFramePr>
        <p:xfrm>
          <a:off x="259177" y="1221104"/>
          <a:ext cx="2965450" cy="2046287"/>
        </p:xfrm>
        <a:graphic>
          <a:graphicData uri="http://schemas.openxmlformats.org/presentationml/2006/ole">
            <mc:AlternateContent xmlns:mc="http://schemas.openxmlformats.org/markup-compatibility/2006">
              <mc:Choice xmlns:v="urn:schemas-microsoft-com:vml" Requires="v">
                <p:oleObj name="Bitmap Image" r:id="rId10" imgW="2148840" imgH="1486080" progId="Paint.Picture">
                  <p:embed/>
                </p:oleObj>
              </mc:Choice>
              <mc:Fallback>
                <p:oleObj name="Bitmap Image" r:id="rId10" imgW="2148840" imgH="1486080" progId="Paint.Picture">
                  <p:embed/>
                  <p:pic>
                    <p:nvPicPr>
                      <p:cNvPr id="7" name="Object 6">
                        <a:extLst>
                          <a:ext uri="{FF2B5EF4-FFF2-40B4-BE49-F238E27FC236}">
                            <a16:creationId xmlns:a16="http://schemas.microsoft.com/office/drawing/2014/main" id="{0BD781BB-5E93-46F5-8F09-C1D378101EB1}"/>
                          </a:ext>
                        </a:extLst>
                      </p:cNvPr>
                      <p:cNvPicPr>
                        <a:picLocks noChangeAspect="1" noChangeArrowheads="1"/>
                      </p:cNvPicPr>
                      <p:nvPr/>
                    </p:nvPicPr>
                    <p:blipFill>
                      <a:blip r:embed="rId11"/>
                      <a:srcRect/>
                      <a:stretch>
                        <a:fillRect/>
                      </a:stretch>
                    </p:blipFill>
                    <p:spPr bwMode="auto">
                      <a:xfrm>
                        <a:off x="259177" y="1221104"/>
                        <a:ext cx="2965450" cy="2046287"/>
                      </a:xfrm>
                      <a:prstGeom prst="rect">
                        <a:avLst/>
                      </a:prstGeom>
                      <a:noFill/>
                    </p:spPr>
                  </p:pic>
                </p:oleObj>
              </mc:Fallback>
            </mc:AlternateContent>
          </a:graphicData>
        </a:graphic>
      </p:graphicFrame>
      <p:cxnSp>
        <p:nvCxnSpPr>
          <p:cNvPr id="12" name="Straight Arrow Connector 11">
            <a:extLst>
              <a:ext uri="{FF2B5EF4-FFF2-40B4-BE49-F238E27FC236}">
                <a16:creationId xmlns:a16="http://schemas.microsoft.com/office/drawing/2014/main" id="{76F6B4A5-E8F1-4371-B9D9-1AF66C0B1EFB}"/>
              </a:ext>
            </a:extLst>
          </p:cNvPr>
          <p:cNvCxnSpPr/>
          <p:nvPr/>
        </p:nvCxnSpPr>
        <p:spPr>
          <a:xfrm flipH="1">
            <a:off x="745434" y="2959767"/>
            <a:ext cx="874644" cy="0"/>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C942EB4-A93D-49EF-8C01-5709421B9407}"/>
              </a:ext>
            </a:extLst>
          </p:cNvPr>
          <p:cNvCxnSpPr>
            <a:cxnSpLocks/>
          </p:cNvCxnSpPr>
          <p:nvPr/>
        </p:nvCxnSpPr>
        <p:spPr>
          <a:xfrm flipV="1">
            <a:off x="675860" y="2376671"/>
            <a:ext cx="0" cy="543339"/>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5DE9BE0-9D3F-44F1-812F-92CEF96A0C43}"/>
              </a:ext>
            </a:extLst>
          </p:cNvPr>
          <p:cNvCxnSpPr>
            <a:cxnSpLocks/>
          </p:cNvCxnSpPr>
          <p:nvPr/>
        </p:nvCxnSpPr>
        <p:spPr>
          <a:xfrm flipV="1">
            <a:off x="675860" y="1846584"/>
            <a:ext cx="0" cy="357285"/>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2088443-896E-40CD-84E6-95EE312209FC}"/>
              </a:ext>
            </a:extLst>
          </p:cNvPr>
          <p:cNvCxnSpPr>
            <a:cxnSpLocks/>
          </p:cNvCxnSpPr>
          <p:nvPr/>
        </p:nvCxnSpPr>
        <p:spPr>
          <a:xfrm flipV="1">
            <a:off x="795129" y="1680339"/>
            <a:ext cx="913642" cy="1"/>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3270FBB-8C1D-4737-BB2C-1468D7425892}"/>
              </a:ext>
            </a:extLst>
          </p:cNvPr>
          <p:cNvCxnSpPr>
            <a:cxnSpLocks/>
          </p:cNvCxnSpPr>
          <p:nvPr/>
        </p:nvCxnSpPr>
        <p:spPr>
          <a:xfrm>
            <a:off x="1777587" y="1680339"/>
            <a:ext cx="0" cy="1239671"/>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F063155-6E09-41C8-813D-7CF2C5ECF89E}"/>
              </a:ext>
            </a:extLst>
          </p:cNvPr>
          <p:cNvCxnSpPr>
            <a:cxnSpLocks/>
          </p:cNvCxnSpPr>
          <p:nvPr/>
        </p:nvCxnSpPr>
        <p:spPr>
          <a:xfrm flipV="1">
            <a:off x="1846404" y="1680339"/>
            <a:ext cx="866978" cy="1"/>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E1EB35A-4384-492B-A0E9-FB8ADFB3F6F7}"/>
              </a:ext>
            </a:extLst>
          </p:cNvPr>
          <p:cNvCxnSpPr>
            <a:cxnSpLocks/>
          </p:cNvCxnSpPr>
          <p:nvPr/>
        </p:nvCxnSpPr>
        <p:spPr>
          <a:xfrm>
            <a:off x="2825546" y="1683410"/>
            <a:ext cx="0" cy="123660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ECB979E-7593-422A-89D9-82AB7BB57A51}"/>
              </a:ext>
            </a:extLst>
          </p:cNvPr>
          <p:cNvCxnSpPr>
            <a:cxnSpLocks/>
          </p:cNvCxnSpPr>
          <p:nvPr/>
        </p:nvCxnSpPr>
        <p:spPr>
          <a:xfrm flipH="1">
            <a:off x="1846404" y="2959767"/>
            <a:ext cx="875400"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BD08130-76A8-4D8B-A6A5-1073EAC6BF6B}"/>
              </a:ext>
            </a:extLst>
          </p:cNvPr>
          <p:cNvSpPr txBox="1"/>
          <p:nvPr/>
        </p:nvSpPr>
        <p:spPr>
          <a:xfrm>
            <a:off x="380079" y="2463674"/>
            <a:ext cx="316112" cy="369332"/>
          </a:xfrm>
          <a:prstGeom prst="rect">
            <a:avLst/>
          </a:prstGeom>
          <a:noFill/>
        </p:spPr>
        <p:txBody>
          <a:bodyPr wrap="none" rtlCol="0">
            <a:spAutoFit/>
          </a:bodyPr>
          <a:lstStyle/>
          <a:p>
            <a:r>
              <a:rPr lang="en-US" dirty="0">
                <a:solidFill>
                  <a:srgbClr val="00B050"/>
                </a:solidFill>
              </a:rPr>
              <a:t>i</a:t>
            </a:r>
            <a:r>
              <a:rPr lang="en-US" baseline="-25000" dirty="0">
                <a:solidFill>
                  <a:srgbClr val="00B050"/>
                </a:solidFill>
              </a:rPr>
              <a:t>1</a:t>
            </a:r>
            <a:endParaRPr lang="en-US" dirty="0">
              <a:solidFill>
                <a:srgbClr val="00B050"/>
              </a:solidFill>
            </a:endParaRPr>
          </a:p>
        </p:txBody>
      </p:sp>
      <p:sp>
        <p:nvSpPr>
          <p:cNvPr id="21" name="TextBox 20">
            <a:extLst>
              <a:ext uri="{FF2B5EF4-FFF2-40B4-BE49-F238E27FC236}">
                <a16:creationId xmlns:a16="http://schemas.microsoft.com/office/drawing/2014/main" id="{98B73096-2387-4D92-BCDF-59C2B815B805}"/>
              </a:ext>
            </a:extLst>
          </p:cNvPr>
          <p:cNvSpPr txBox="1"/>
          <p:nvPr/>
        </p:nvSpPr>
        <p:spPr>
          <a:xfrm>
            <a:off x="1777587" y="1690249"/>
            <a:ext cx="316112" cy="369332"/>
          </a:xfrm>
          <a:prstGeom prst="rect">
            <a:avLst/>
          </a:prstGeom>
          <a:noFill/>
        </p:spPr>
        <p:txBody>
          <a:bodyPr wrap="none" rtlCol="0">
            <a:spAutoFit/>
          </a:bodyPr>
          <a:lstStyle/>
          <a:p>
            <a:r>
              <a:rPr lang="en-US" dirty="0">
                <a:solidFill>
                  <a:schemeClr val="accent2"/>
                </a:solidFill>
              </a:rPr>
              <a:t>i</a:t>
            </a:r>
            <a:r>
              <a:rPr lang="en-US" baseline="-25000" dirty="0">
                <a:solidFill>
                  <a:schemeClr val="accent2"/>
                </a:solidFill>
              </a:rPr>
              <a:t>2</a:t>
            </a:r>
            <a:endParaRPr lang="en-US" dirty="0">
              <a:solidFill>
                <a:schemeClr val="accent2"/>
              </a:solidFill>
            </a:endParaRPr>
          </a:p>
        </p:txBody>
      </p:sp>
      <p:sp>
        <p:nvSpPr>
          <p:cNvPr id="22" name="Rectangle 21">
            <a:extLst>
              <a:ext uri="{FF2B5EF4-FFF2-40B4-BE49-F238E27FC236}">
                <a16:creationId xmlns:a16="http://schemas.microsoft.com/office/drawing/2014/main" id="{1FE11B78-246C-46BD-82F4-4A4EB43F8B26}"/>
              </a:ext>
            </a:extLst>
          </p:cNvPr>
          <p:cNvSpPr/>
          <p:nvPr/>
        </p:nvSpPr>
        <p:spPr>
          <a:xfrm>
            <a:off x="2810497" y="1661918"/>
            <a:ext cx="316112" cy="369332"/>
          </a:xfrm>
          <a:prstGeom prst="rect">
            <a:avLst/>
          </a:prstGeom>
        </p:spPr>
        <p:txBody>
          <a:bodyPr wrap="none">
            <a:spAutoFit/>
          </a:bodyPr>
          <a:lstStyle/>
          <a:p>
            <a:r>
              <a:rPr lang="en-US" dirty="0">
                <a:solidFill>
                  <a:srgbClr val="7030A0"/>
                </a:solidFill>
              </a:rPr>
              <a:t>i</a:t>
            </a:r>
            <a:r>
              <a:rPr lang="en-US" baseline="-25000" dirty="0">
                <a:solidFill>
                  <a:srgbClr val="7030A0"/>
                </a:solidFill>
              </a:rPr>
              <a:t>3</a:t>
            </a:r>
            <a:endParaRPr lang="en-US" dirty="0">
              <a:solidFill>
                <a:srgbClr val="7030A0"/>
              </a:solidFill>
            </a:endParaRPr>
          </a:p>
        </p:txBody>
      </p:sp>
      <p:sp>
        <p:nvSpPr>
          <p:cNvPr id="23" name="Oval 22">
            <a:extLst>
              <a:ext uri="{FF2B5EF4-FFF2-40B4-BE49-F238E27FC236}">
                <a16:creationId xmlns:a16="http://schemas.microsoft.com/office/drawing/2014/main" id="{02062736-777E-40F7-AA8D-2D31750BC935}"/>
              </a:ext>
            </a:extLst>
          </p:cNvPr>
          <p:cNvSpPr/>
          <p:nvPr/>
        </p:nvSpPr>
        <p:spPr>
          <a:xfrm>
            <a:off x="1713390" y="1592335"/>
            <a:ext cx="144379" cy="139166"/>
          </a:xfrm>
          <a:prstGeom prst="ellipse">
            <a:avLst/>
          </a:prstGeom>
          <a:solidFill>
            <a:srgbClr val="FFCCCC"/>
          </a:solidFill>
          <a:ln>
            <a:solidFill>
              <a:srgbClr val="FFCC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038BAB1E-24F7-4FE8-AD61-E24ADDDA4CFA}"/>
              </a:ext>
            </a:extLst>
          </p:cNvPr>
          <p:cNvSpPr/>
          <p:nvPr/>
        </p:nvSpPr>
        <p:spPr>
          <a:xfrm>
            <a:off x="1694500" y="2890184"/>
            <a:ext cx="144379" cy="13916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F6C5544-6E43-464C-8495-87B87AA8EEB3}"/>
              </a:ext>
            </a:extLst>
          </p:cNvPr>
          <p:cNvSpPr txBox="1"/>
          <p:nvPr/>
        </p:nvSpPr>
        <p:spPr>
          <a:xfrm>
            <a:off x="4131781" y="3102223"/>
            <a:ext cx="3410742" cy="338554"/>
          </a:xfrm>
          <a:prstGeom prst="rect">
            <a:avLst/>
          </a:prstGeom>
          <a:noFill/>
        </p:spPr>
        <p:txBody>
          <a:bodyPr wrap="none" rtlCol="0">
            <a:spAutoFit/>
          </a:bodyPr>
          <a:lstStyle/>
          <a:p>
            <a:r>
              <a:rPr lang="en-US" sz="1600" dirty="0"/>
              <a:t>Applied to the red junction, we’d have:</a:t>
            </a:r>
            <a:endParaRPr lang="en-US" dirty="0"/>
          </a:p>
        </p:txBody>
      </p:sp>
      <p:sp>
        <p:nvSpPr>
          <p:cNvPr id="27" name="TextBox 26">
            <a:extLst>
              <a:ext uri="{FF2B5EF4-FFF2-40B4-BE49-F238E27FC236}">
                <a16:creationId xmlns:a16="http://schemas.microsoft.com/office/drawing/2014/main" id="{D1A7D792-3E57-4114-9D9A-F9A6E9290D3F}"/>
              </a:ext>
            </a:extLst>
          </p:cNvPr>
          <p:cNvSpPr txBox="1"/>
          <p:nvPr/>
        </p:nvSpPr>
        <p:spPr>
          <a:xfrm>
            <a:off x="4251050" y="5557457"/>
            <a:ext cx="6570197" cy="584775"/>
          </a:xfrm>
          <a:prstGeom prst="rect">
            <a:avLst/>
          </a:prstGeom>
          <a:noFill/>
        </p:spPr>
        <p:txBody>
          <a:bodyPr wrap="none" rtlCol="0">
            <a:spAutoFit/>
          </a:bodyPr>
          <a:lstStyle/>
          <a:p>
            <a:r>
              <a:rPr lang="en-US" sz="1600" dirty="0"/>
              <a:t>So we needn’t apply it to this junction because we’ll get the same equation.  </a:t>
            </a:r>
          </a:p>
          <a:p>
            <a:r>
              <a:rPr lang="en-US" sz="1600" dirty="0"/>
              <a:t>Either junction works as well as the other.</a:t>
            </a:r>
          </a:p>
        </p:txBody>
      </p:sp>
    </p:spTree>
    <p:extLst>
      <p:ext uri="{BB962C8B-B14F-4D97-AF65-F5344CB8AC3E}">
        <p14:creationId xmlns:p14="http://schemas.microsoft.com/office/powerpoint/2010/main" val="144287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animBg="1"/>
      <p:bldP spid="24" grpId="0" animBg="1"/>
      <p:bldP spid="25"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6DD4D-C9AA-4C8B-A383-53395EA3C3B2}"/>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graphicFrame>
        <p:nvGraphicFramePr>
          <p:cNvPr id="3" name="Object 2">
            <a:extLst>
              <a:ext uri="{FF2B5EF4-FFF2-40B4-BE49-F238E27FC236}">
                <a16:creationId xmlns:a16="http://schemas.microsoft.com/office/drawing/2014/main" id="{C50B474D-C3A7-43B5-A3C9-B8F49F1A178C}"/>
              </a:ext>
            </a:extLst>
          </p:cNvPr>
          <p:cNvGraphicFramePr>
            <a:graphicFrameLocks noChangeAspect="1"/>
          </p:cNvGraphicFramePr>
          <p:nvPr>
            <p:extLst>
              <p:ext uri="{D42A27DB-BD31-4B8C-83A1-F6EECF244321}">
                <p14:modId xmlns:p14="http://schemas.microsoft.com/office/powerpoint/2010/main" val="3846384018"/>
              </p:ext>
            </p:extLst>
          </p:nvPr>
        </p:nvGraphicFramePr>
        <p:xfrm>
          <a:off x="259177" y="1221104"/>
          <a:ext cx="2965450" cy="2046287"/>
        </p:xfrm>
        <a:graphic>
          <a:graphicData uri="http://schemas.openxmlformats.org/presentationml/2006/ole">
            <mc:AlternateContent xmlns:mc="http://schemas.openxmlformats.org/markup-compatibility/2006">
              <mc:Choice xmlns:v="urn:schemas-microsoft-com:vml" Requires="v">
                <p:oleObj name="Bitmap Image" r:id="rId2" imgW="2148840" imgH="1486080" progId="Paint.Picture">
                  <p:embed/>
                </p:oleObj>
              </mc:Choice>
              <mc:Fallback>
                <p:oleObj name="Bitmap Image" r:id="rId2" imgW="2148840" imgH="1486080" progId="Paint.Picture">
                  <p:embed/>
                  <p:pic>
                    <p:nvPicPr>
                      <p:cNvPr id="11" name="Object 10">
                        <a:extLst>
                          <a:ext uri="{FF2B5EF4-FFF2-40B4-BE49-F238E27FC236}">
                            <a16:creationId xmlns:a16="http://schemas.microsoft.com/office/drawing/2014/main" id="{02EEBC51-8E48-49FA-81DB-88F6BB9F18C4}"/>
                          </a:ext>
                        </a:extLst>
                      </p:cNvPr>
                      <p:cNvPicPr>
                        <a:picLocks noChangeAspect="1" noChangeArrowheads="1"/>
                      </p:cNvPicPr>
                      <p:nvPr/>
                    </p:nvPicPr>
                    <p:blipFill>
                      <a:blip r:embed="rId3"/>
                      <a:srcRect/>
                      <a:stretch>
                        <a:fillRect/>
                      </a:stretch>
                    </p:blipFill>
                    <p:spPr bwMode="auto">
                      <a:xfrm>
                        <a:off x="259177" y="1221104"/>
                        <a:ext cx="2965450" cy="2046287"/>
                      </a:xfrm>
                      <a:prstGeom prst="rect">
                        <a:avLst/>
                      </a:prstGeom>
                      <a:noFill/>
                    </p:spPr>
                  </p:pic>
                </p:oleObj>
              </mc:Fallback>
            </mc:AlternateContent>
          </a:graphicData>
        </a:graphic>
      </p:graphicFrame>
      <p:cxnSp>
        <p:nvCxnSpPr>
          <p:cNvPr id="4" name="Straight Arrow Connector 3">
            <a:extLst>
              <a:ext uri="{FF2B5EF4-FFF2-40B4-BE49-F238E27FC236}">
                <a16:creationId xmlns:a16="http://schemas.microsoft.com/office/drawing/2014/main" id="{ADCFA889-1A3D-4626-BCE1-67EBA5066A2C}"/>
              </a:ext>
            </a:extLst>
          </p:cNvPr>
          <p:cNvCxnSpPr/>
          <p:nvPr/>
        </p:nvCxnSpPr>
        <p:spPr>
          <a:xfrm flipH="1">
            <a:off x="745434" y="2959767"/>
            <a:ext cx="874644" cy="0"/>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CAA9C109-BB09-459A-A44B-FE5E0404B0C8}"/>
              </a:ext>
            </a:extLst>
          </p:cNvPr>
          <p:cNvCxnSpPr>
            <a:cxnSpLocks/>
          </p:cNvCxnSpPr>
          <p:nvPr/>
        </p:nvCxnSpPr>
        <p:spPr>
          <a:xfrm flipV="1">
            <a:off x="675860" y="2376671"/>
            <a:ext cx="0" cy="543339"/>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3203E0C6-D39B-4BC0-B40C-92938C90C840}"/>
              </a:ext>
            </a:extLst>
          </p:cNvPr>
          <p:cNvCxnSpPr>
            <a:cxnSpLocks/>
          </p:cNvCxnSpPr>
          <p:nvPr/>
        </p:nvCxnSpPr>
        <p:spPr>
          <a:xfrm flipV="1">
            <a:off x="675860" y="1846584"/>
            <a:ext cx="0" cy="357285"/>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7E1BEE6-B746-49DF-BB1B-6AA8EB93C586}"/>
              </a:ext>
            </a:extLst>
          </p:cNvPr>
          <p:cNvCxnSpPr>
            <a:cxnSpLocks/>
          </p:cNvCxnSpPr>
          <p:nvPr/>
        </p:nvCxnSpPr>
        <p:spPr>
          <a:xfrm flipV="1">
            <a:off x="795129" y="1680339"/>
            <a:ext cx="913642" cy="1"/>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D9417B86-03A8-46D9-89A5-CE3BFC314690}"/>
              </a:ext>
            </a:extLst>
          </p:cNvPr>
          <p:cNvCxnSpPr>
            <a:cxnSpLocks/>
          </p:cNvCxnSpPr>
          <p:nvPr/>
        </p:nvCxnSpPr>
        <p:spPr>
          <a:xfrm>
            <a:off x="1777587" y="1680339"/>
            <a:ext cx="0" cy="1239671"/>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8CBECE0-5BC3-4726-9A19-A6120113FBE8}"/>
              </a:ext>
            </a:extLst>
          </p:cNvPr>
          <p:cNvCxnSpPr>
            <a:cxnSpLocks/>
          </p:cNvCxnSpPr>
          <p:nvPr/>
        </p:nvCxnSpPr>
        <p:spPr>
          <a:xfrm flipV="1">
            <a:off x="1846404" y="1680339"/>
            <a:ext cx="866978" cy="1"/>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8E05617-8EA8-4DF3-BC3E-6E552A53B6D0}"/>
              </a:ext>
            </a:extLst>
          </p:cNvPr>
          <p:cNvCxnSpPr>
            <a:cxnSpLocks/>
          </p:cNvCxnSpPr>
          <p:nvPr/>
        </p:nvCxnSpPr>
        <p:spPr>
          <a:xfrm>
            <a:off x="2825546" y="1683410"/>
            <a:ext cx="0" cy="123660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695D65E-167C-4D34-94CC-4F038FC45D5B}"/>
              </a:ext>
            </a:extLst>
          </p:cNvPr>
          <p:cNvCxnSpPr>
            <a:cxnSpLocks/>
          </p:cNvCxnSpPr>
          <p:nvPr/>
        </p:nvCxnSpPr>
        <p:spPr>
          <a:xfrm flipH="1">
            <a:off x="1846404" y="2959767"/>
            <a:ext cx="875400"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D53A8DD-A5DE-41BC-8B3E-FFEA8023156D}"/>
              </a:ext>
            </a:extLst>
          </p:cNvPr>
          <p:cNvSpPr txBox="1"/>
          <p:nvPr/>
        </p:nvSpPr>
        <p:spPr>
          <a:xfrm>
            <a:off x="380079" y="2463674"/>
            <a:ext cx="316112" cy="369332"/>
          </a:xfrm>
          <a:prstGeom prst="rect">
            <a:avLst/>
          </a:prstGeom>
          <a:noFill/>
        </p:spPr>
        <p:txBody>
          <a:bodyPr wrap="none" rtlCol="0">
            <a:spAutoFit/>
          </a:bodyPr>
          <a:lstStyle/>
          <a:p>
            <a:r>
              <a:rPr lang="en-US" dirty="0">
                <a:solidFill>
                  <a:srgbClr val="00B050"/>
                </a:solidFill>
              </a:rPr>
              <a:t>i</a:t>
            </a:r>
            <a:r>
              <a:rPr lang="en-US" baseline="-25000" dirty="0">
                <a:solidFill>
                  <a:srgbClr val="00B050"/>
                </a:solidFill>
              </a:rPr>
              <a:t>1</a:t>
            </a:r>
            <a:endParaRPr lang="en-US" dirty="0">
              <a:solidFill>
                <a:srgbClr val="00B050"/>
              </a:solidFill>
            </a:endParaRPr>
          </a:p>
        </p:txBody>
      </p:sp>
      <p:sp>
        <p:nvSpPr>
          <p:cNvPr id="13" name="TextBox 12">
            <a:extLst>
              <a:ext uri="{FF2B5EF4-FFF2-40B4-BE49-F238E27FC236}">
                <a16:creationId xmlns:a16="http://schemas.microsoft.com/office/drawing/2014/main" id="{F703DFC0-8A69-470A-A797-68455D969843}"/>
              </a:ext>
            </a:extLst>
          </p:cNvPr>
          <p:cNvSpPr txBox="1"/>
          <p:nvPr/>
        </p:nvSpPr>
        <p:spPr>
          <a:xfrm>
            <a:off x="1777587" y="1690249"/>
            <a:ext cx="316112" cy="369332"/>
          </a:xfrm>
          <a:prstGeom prst="rect">
            <a:avLst/>
          </a:prstGeom>
          <a:noFill/>
        </p:spPr>
        <p:txBody>
          <a:bodyPr wrap="none" rtlCol="0">
            <a:spAutoFit/>
          </a:bodyPr>
          <a:lstStyle/>
          <a:p>
            <a:r>
              <a:rPr lang="en-US" dirty="0">
                <a:solidFill>
                  <a:schemeClr val="accent2"/>
                </a:solidFill>
              </a:rPr>
              <a:t>i</a:t>
            </a:r>
            <a:r>
              <a:rPr lang="en-US" baseline="-25000" dirty="0">
                <a:solidFill>
                  <a:schemeClr val="accent2"/>
                </a:solidFill>
              </a:rPr>
              <a:t>2</a:t>
            </a:r>
            <a:endParaRPr lang="en-US" dirty="0">
              <a:solidFill>
                <a:schemeClr val="accent2"/>
              </a:solidFill>
            </a:endParaRPr>
          </a:p>
        </p:txBody>
      </p:sp>
      <p:sp>
        <p:nvSpPr>
          <p:cNvPr id="14" name="Rectangle 13">
            <a:extLst>
              <a:ext uri="{FF2B5EF4-FFF2-40B4-BE49-F238E27FC236}">
                <a16:creationId xmlns:a16="http://schemas.microsoft.com/office/drawing/2014/main" id="{71941158-FFD9-4538-8282-F70A2924F0F0}"/>
              </a:ext>
            </a:extLst>
          </p:cNvPr>
          <p:cNvSpPr/>
          <p:nvPr/>
        </p:nvSpPr>
        <p:spPr>
          <a:xfrm>
            <a:off x="2810497" y="1661918"/>
            <a:ext cx="316112" cy="369332"/>
          </a:xfrm>
          <a:prstGeom prst="rect">
            <a:avLst/>
          </a:prstGeom>
        </p:spPr>
        <p:txBody>
          <a:bodyPr wrap="none">
            <a:spAutoFit/>
          </a:bodyPr>
          <a:lstStyle/>
          <a:p>
            <a:r>
              <a:rPr lang="en-US" dirty="0">
                <a:solidFill>
                  <a:srgbClr val="7030A0"/>
                </a:solidFill>
              </a:rPr>
              <a:t>i</a:t>
            </a:r>
            <a:r>
              <a:rPr lang="en-US" baseline="-25000" dirty="0">
                <a:solidFill>
                  <a:srgbClr val="7030A0"/>
                </a:solidFill>
              </a:rPr>
              <a:t>3</a:t>
            </a:r>
            <a:endParaRPr lang="en-US" dirty="0">
              <a:solidFill>
                <a:srgbClr val="7030A0"/>
              </a:solidFill>
            </a:endParaRPr>
          </a:p>
        </p:txBody>
      </p:sp>
      <p:sp>
        <p:nvSpPr>
          <p:cNvPr id="17" name="TextBox 16">
            <a:extLst>
              <a:ext uri="{FF2B5EF4-FFF2-40B4-BE49-F238E27FC236}">
                <a16:creationId xmlns:a16="http://schemas.microsoft.com/office/drawing/2014/main" id="{3575756C-F4D7-4698-8EA7-477B91750560}"/>
              </a:ext>
            </a:extLst>
          </p:cNvPr>
          <p:cNvSpPr txBox="1"/>
          <p:nvPr/>
        </p:nvSpPr>
        <p:spPr>
          <a:xfrm>
            <a:off x="3684185" y="1424737"/>
            <a:ext cx="8395520" cy="584775"/>
          </a:xfrm>
          <a:prstGeom prst="rect">
            <a:avLst/>
          </a:prstGeom>
          <a:noFill/>
          <a:ln>
            <a:solidFill>
              <a:srgbClr val="00B050"/>
            </a:solidFill>
          </a:ln>
        </p:spPr>
        <p:txBody>
          <a:bodyPr wrap="square" rtlCol="0">
            <a:spAutoFit/>
          </a:bodyPr>
          <a:lstStyle/>
          <a:p>
            <a:r>
              <a:rPr lang="en-US" sz="1600" dirty="0"/>
              <a:t>3. Apply KVL (</a:t>
            </a:r>
            <a:r>
              <a:rPr lang="en-US" sz="1600" dirty="0" err="1"/>
              <a:t>Kirchoff’s</a:t>
            </a:r>
            <a:r>
              <a:rPr lang="en-US" sz="1600" dirty="0"/>
              <a:t> Voltage Law) to as many loops as necessary (# of unknown currents -1),</a:t>
            </a:r>
          </a:p>
          <a:p>
            <a:r>
              <a:rPr lang="en-US" sz="1600" dirty="0"/>
              <a:t>    which states that the sum of the potential differences around a closed loop must add up to zero.</a:t>
            </a:r>
          </a:p>
        </p:txBody>
      </p:sp>
      <p:graphicFrame>
        <p:nvGraphicFramePr>
          <p:cNvPr id="18" name="Object 17">
            <a:extLst>
              <a:ext uri="{FF2B5EF4-FFF2-40B4-BE49-F238E27FC236}">
                <a16:creationId xmlns:a16="http://schemas.microsoft.com/office/drawing/2014/main" id="{B4F3C8CF-0EDD-457B-BBD1-A2A74308B425}"/>
              </a:ext>
            </a:extLst>
          </p:cNvPr>
          <p:cNvGraphicFramePr>
            <a:graphicFrameLocks noChangeAspect="1"/>
          </p:cNvGraphicFramePr>
          <p:nvPr>
            <p:extLst>
              <p:ext uri="{D42A27DB-BD31-4B8C-83A1-F6EECF244321}">
                <p14:modId xmlns:p14="http://schemas.microsoft.com/office/powerpoint/2010/main" val="2823381487"/>
              </p:ext>
            </p:extLst>
          </p:nvPr>
        </p:nvGraphicFramePr>
        <p:xfrm>
          <a:off x="3692525" y="2227263"/>
          <a:ext cx="2373313" cy="350837"/>
        </p:xfrm>
        <a:graphic>
          <a:graphicData uri="http://schemas.openxmlformats.org/presentationml/2006/ole">
            <mc:AlternateContent xmlns:mc="http://schemas.openxmlformats.org/markup-compatibility/2006">
              <mc:Choice xmlns:v="urn:schemas-microsoft-com:vml" Requires="v">
                <p:oleObj name="Equation" r:id="rId4" imgW="1714320" imgH="253800" progId="Equation.DSMT4">
                  <p:embed/>
                </p:oleObj>
              </mc:Choice>
              <mc:Fallback>
                <p:oleObj name="Equation" r:id="rId4" imgW="1714320" imgH="253800" progId="Equation.DSMT4">
                  <p:embed/>
                  <p:pic>
                    <p:nvPicPr>
                      <p:cNvPr id="6" name="Object 5">
                        <a:extLst>
                          <a:ext uri="{FF2B5EF4-FFF2-40B4-BE49-F238E27FC236}">
                            <a16:creationId xmlns:a16="http://schemas.microsoft.com/office/drawing/2014/main" id="{6FD74CDC-3FA6-467F-8557-FD9367C1ACA8}"/>
                          </a:ext>
                        </a:extLst>
                      </p:cNvPr>
                      <p:cNvPicPr/>
                      <p:nvPr/>
                    </p:nvPicPr>
                    <p:blipFill>
                      <a:blip r:embed="rId5"/>
                      <a:stretch>
                        <a:fillRect/>
                      </a:stretch>
                    </p:blipFill>
                    <p:spPr>
                      <a:xfrm>
                        <a:off x="3692525" y="2227263"/>
                        <a:ext cx="2373313" cy="350837"/>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1821226A-C644-44C7-B4B6-BCBCCEAEEA65}"/>
              </a:ext>
            </a:extLst>
          </p:cNvPr>
          <p:cNvSpPr txBox="1"/>
          <p:nvPr/>
        </p:nvSpPr>
        <p:spPr>
          <a:xfrm>
            <a:off x="3560089" y="2692576"/>
            <a:ext cx="7826340" cy="584775"/>
          </a:xfrm>
          <a:prstGeom prst="rect">
            <a:avLst/>
          </a:prstGeom>
          <a:noFill/>
        </p:spPr>
        <p:txBody>
          <a:bodyPr wrap="square" rtlCol="0">
            <a:spAutoFit/>
          </a:bodyPr>
          <a:lstStyle/>
          <a:p>
            <a:r>
              <a:rPr lang="en-US" sz="1600" dirty="0"/>
              <a:t>The loops you choose, their starting point, and the direction in which you circumambulate them are all arbitrary. </a:t>
            </a:r>
            <a:r>
              <a:rPr lang="en-US" sz="1600" b="1" dirty="0"/>
              <a:t> </a:t>
            </a:r>
            <a:endParaRPr lang="en-US" sz="1600" dirty="0"/>
          </a:p>
        </p:txBody>
      </p:sp>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179DEA42-1B7A-4A6A-B0D7-23FE1F21BB61}"/>
                  </a:ext>
                </a:extLst>
              </p14:cNvPr>
              <p14:cNvContentPartPr/>
              <p14:nvPr/>
            </p14:nvContentPartPr>
            <p14:xfrm>
              <a:off x="707907" y="1739351"/>
              <a:ext cx="1037633" cy="1190567"/>
            </p14:xfrm>
          </p:contentPart>
        </mc:Choice>
        <mc:Fallback xmlns="">
          <p:pic>
            <p:nvPicPr>
              <p:cNvPr id="20" name="Ink 19">
                <a:extLst>
                  <a:ext uri="{FF2B5EF4-FFF2-40B4-BE49-F238E27FC236}">
                    <a16:creationId xmlns:a16="http://schemas.microsoft.com/office/drawing/2014/main" id="{179DEA42-1B7A-4A6A-B0D7-23FE1F21BB61}"/>
                  </a:ext>
                </a:extLst>
              </p:cNvPr>
              <p:cNvPicPr/>
              <p:nvPr/>
            </p:nvPicPr>
            <p:blipFill>
              <a:blip r:embed="rId8"/>
              <a:stretch>
                <a:fillRect/>
              </a:stretch>
            </p:blipFill>
            <p:spPr>
              <a:xfrm>
                <a:off x="698915" y="1730351"/>
                <a:ext cx="1055257" cy="120820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 name="Ink 20">
                <a:extLst>
                  <a:ext uri="{FF2B5EF4-FFF2-40B4-BE49-F238E27FC236}">
                    <a16:creationId xmlns:a16="http://schemas.microsoft.com/office/drawing/2014/main" id="{54F1144F-255C-44AB-B510-A9338A48CAD0}"/>
                  </a:ext>
                </a:extLst>
              </p14:cNvPr>
              <p14:cNvContentPartPr/>
              <p14:nvPr/>
            </p14:nvContentPartPr>
            <p14:xfrm>
              <a:off x="1799696" y="1739351"/>
              <a:ext cx="1010801" cy="1279398"/>
            </p14:xfrm>
          </p:contentPart>
        </mc:Choice>
        <mc:Fallback xmlns="">
          <p:pic>
            <p:nvPicPr>
              <p:cNvPr id="21" name="Ink 20">
                <a:extLst>
                  <a:ext uri="{FF2B5EF4-FFF2-40B4-BE49-F238E27FC236}">
                    <a16:creationId xmlns:a16="http://schemas.microsoft.com/office/drawing/2014/main" id="{54F1144F-255C-44AB-B510-A9338A48CAD0}"/>
                  </a:ext>
                </a:extLst>
              </p:cNvPr>
              <p:cNvPicPr/>
              <p:nvPr/>
            </p:nvPicPr>
            <p:blipFill>
              <a:blip r:embed="rId10"/>
              <a:stretch>
                <a:fillRect/>
              </a:stretch>
            </p:blipFill>
            <p:spPr>
              <a:xfrm>
                <a:off x="1790703" y="1730359"/>
                <a:ext cx="1028427" cy="1297023"/>
              </a:xfrm>
              <a:prstGeom prst="rect">
                <a:avLst/>
              </a:prstGeom>
            </p:spPr>
          </p:pic>
        </mc:Fallback>
      </mc:AlternateContent>
      <p:graphicFrame>
        <p:nvGraphicFramePr>
          <p:cNvPr id="22" name="Object 21">
            <a:extLst>
              <a:ext uri="{FF2B5EF4-FFF2-40B4-BE49-F238E27FC236}">
                <a16:creationId xmlns:a16="http://schemas.microsoft.com/office/drawing/2014/main" id="{46696B77-E259-4B94-A7DA-E68482270228}"/>
              </a:ext>
            </a:extLst>
          </p:cNvPr>
          <p:cNvGraphicFramePr>
            <a:graphicFrameLocks noChangeAspect="1"/>
          </p:cNvGraphicFramePr>
          <p:nvPr>
            <p:extLst>
              <p:ext uri="{D42A27DB-BD31-4B8C-83A1-F6EECF244321}">
                <p14:modId xmlns:p14="http://schemas.microsoft.com/office/powerpoint/2010/main" val="3476928579"/>
              </p:ext>
            </p:extLst>
          </p:nvPr>
        </p:nvGraphicFramePr>
        <p:xfrm>
          <a:off x="566738" y="4187343"/>
          <a:ext cx="1425575" cy="295275"/>
        </p:xfrm>
        <a:graphic>
          <a:graphicData uri="http://schemas.openxmlformats.org/presentationml/2006/ole">
            <mc:AlternateContent xmlns:mc="http://schemas.openxmlformats.org/markup-compatibility/2006">
              <mc:Choice xmlns:v="urn:schemas-microsoft-com:vml" Requires="v">
                <p:oleObj name="Equation" r:id="rId11" imgW="1104840" imgH="228600" progId="Equation.DSMT4">
                  <p:embed/>
                </p:oleObj>
              </mc:Choice>
              <mc:Fallback>
                <p:oleObj name="Equation" r:id="rId11" imgW="1104840" imgH="228600" progId="Equation.DSMT4">
                  <p:embed/>
                  <p:pic>
                    <p:nvPicPr>
                      <p:cNvPr id="13" name="Object 12">
                        <a:extLst>
                          <a:ext uri="{FF2B5EF4-FFF2-40B4-BE49-F238E27FC236}">
                            <a16:creationId xmlns:a16="http://schemas.microsoft.com/office/drawing/2014/main" id="{9E62AEE4-BF0D-4DDF-84DB-C3162D2518B7}"/>
                          </a:ext>
                        </a:extLst>
                      </p:cNvPr>
                      <p:cNvPicPr/>
                      <p:nvPr/>
                    </p:nvPicPr>
                    <p:blipFill>
                      <a:blip r:embed="rId12"/>
                      <a:stretch>
                        <a:fillRect/>
                      </a:stretch>
                    </p:blipFill>
                    <p:spPr>
                      <a:xfrm>
                        <a:off x="566738" y="4187343"/>
                        <a:ext cx="1425575" cy="295275"/>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B6F2B659-069A-4F60-8D90-C7A1F1442EC1}"/>
              </a:ext>
            </a:extLst>
          </p:cNvPr>
          <p:cNvGraphicFramePr>
            <a:graphicFrameLocks noChangeAspect="1"/>
          </p:cNvGraphicFramePr>
          <p:nvPr>
            <p:extLst>
              <p:ext uri="{D42A27DB-BD31-4B8C-83A1-F6EECF244321}">
                <p14:modId xmlns:p14="http://schemas.microsoft.com/office/powerpoint/2010/main" val="1122206918"/>
              </p:ext>
            </p:extLst>
          </p:nvPr>
        </p:nvGraphicFramePr>
        <p:xfrm>
          <a:off x="2693988" y="4233863"/>
          <a:ext cx="1295400" cy="293687"/>
        </p:xfrm>
        <a:graphic>
          <a:graphicData uri="http://schemas.openxmlformats.org/presentationml/2006/ole">
            <mc:AlternateContent xmlns:mc="http://schemas.openxmlformats.org/markup-compatibility/2006">
              <mc:Choice xmlns:v="urn:schemas-microsoft-com:vml" Requires="v">
                <p:oleObj name="Equation" r:id="rId13" imgW="1002960" imgH="228600" progId="Equation.DSMT4">
                  <p:embed/>
                </p:oleObj>
              </mc:Choice>
              <mc:Fallback>
                <p:oleObj name="Equation" r:id="rId13" imgW="1002960" imgH="228600" progId="Equation.DSMT4">
                  <p:embed/>
                  <p:pic>
                    <p:nvPicPr>
                      <p:cNvPr id="28" name="Object 27">
                        <a:extLst>
                          <a:ext uri="{FF2B5EF4-FFF2-40B4-BE49-F238E27FC236}">
                            <a16:creationId xmlns:a16="http://schemas.microsoft.com/office/drawing/2014/main" id="{D7AAAC71-9B61-420D-A8B4-77D52DFF30DC}"/>
                          </a:ext>
                        </a:extLst>
                      </p:cNvPr>
                      <p:cNvPicPr/>
                      <p:nvPr/>
                    </p:nvPicPr>
                    <p:blipFill>
                      <a:blip r:embed="rId14"/>
                      <a:stretch>
                        <a:fillRect/>
                      </a:stretch>
                    </p:blipFill>
                    <p:spPr>
                      <a:xfrm>
                        <a:off x="2693988" y="4233863"/>
                        <a:ext cx="1295400" cy="29368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DAB17389-F453-4FD5-A1F0-D482FCD97F80}"/>
              </a:ext>
            </a:extLst>
          </p:cNvPr>
          <p:cNvGraphicFramePr>
            <a:graphicFrameLocks noChangeAspect="1"/>
          </p:cNvGraphicFramePr>
          <p:nvPr>
            <p:extLst>
              <p:ext uri="{D42A27DB-BD31-4B8C-83A1-F6EECF244321}">
                <p14:modId xmlns:p14="http://schemas.microsoft.com/office/powerpoint/2010/main" val="3426320150"/>
              </p:ext>
            </p:extLst>
          </p:nvPr>
        </p:nvGraphicFramePr>
        <p:xfrm>
          <a:off x="675860" y="4567241"/>
          <a:ext cx="1033462" cy="295275"/>
        </p:xfrm>
        <a:graphic>
          <a:graphicData uri="http://schemas.openxmlformats.org/presentationml/2006/ole">
            <mc:AlternateContent xmlns:mc="http://schemas.openxmlformats.org/markup-compatibility/2006">
              <mc:Choice xmlns:v="urn:schemas-microsoft-com:vml" Requires="v">
                <p:oleObj name="Equation" r:id="rId15" imgW="799920" imgH="228600" progId="Equation.DSMT4">
                  <p:embed/>
                </p:oleObj>
              </mc:Choice>
              <mc:Fallback>
                <p:oleObj name="Equation" r:id="rId15" imgW="799920" imgH="228600" progId="Equation.DSMT4">
                  <p:embed/>
                  <p:pic>
                    <p:nvPicPr>
                      <p:cNvPr id="31" name="Object 30">
                        <a:extLst>
                          <a:ext uri="{FF2B5EF4-FFF2-40B4-BE49-F238E27FC236}">
                            <a16:creationId xmlns:a16="http://schemas.microsoft.com/office/drawing/2014/main" id="{98D74895-F63B-4E46-8887-96A3C1773E10}"/>
                          </a:ext>
                        </a:extLst>
                      </p:cNvPr>
                      <p:cNvPicPr/>
                      <p:nvPr/>
                    </p:nvPicPr>
                    <p:blipFill>
                      <a:blip r:embed="rId16"/>
                      <a:stretch>
                        <a:fillRect/>
                      </a:stretch>
                    </p:blipFill>
                    <p:spPr>
                      <a:xfrm>
                        <a:off x="675860" y="4567241"/>
                        <a:ext cx="1033462" cy="295275"/>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2F3FF532-E8A2-443E-B3B7-FF5E7D213A26}"/>
              </a:ext>
            </a:extLst>
          </p:cNvPr>
          <p:cNvGraphicFramePr>
            <a:graphicFrameLocks noChangeAspect="1"/>
          </p:cNvGraphicFramePr>
          <p:nvPr>
            <p:extLst>
              <p:ext uri="{D42A27DB-BD31-4B8C-83A1-F6EECF244321}">
                <p14:modId xmlns:p14="http://schemas.microsoft.com/office/powerpoint/2010/main" val="3397170388"/>
              </p:ext>
            </p:extLst>
          </p:nvPr>
        </p:nvGraphicFramePr>
        <p:xfrm>
          <a:off x="2693988" y="4618480"/>
          <a:ext cx="1016000" cy="295275"/>
        </p:xfrm>
        <a:graphic>
          <a:graphicData uri="http://schemas.openxmlformats.org/presentationml/2006/ole">
            <mc:AlternateContent xmlns:mc="http://schemas.openxmlformats.org/markup-compatibility/2006">
              <mc:Choice xmlns:v="urn:schemas-microsoft-com:vml" Requires="v">
                <p:oleObj name="Equation" r:id="rId17" imgW="787320" imgH="228600" progId="Equation.DSMT4">
                  <p:embed/>
                </p:oleObj>
              </mc:Choice>
              <mc:Fallback>
                <p:oleObj name="Equation" r:id="rId17" imgW="787320" imgH="228600" progId="Equation.DSMT4">
                  <p:embed/>
                  <p:pic>
                    <p:nvPicPr>
                      <p:cNvPr id="32" name="Object 31">
                        <a:extLst>
                          <a:ext uri="{FF2B5EF4-FFF2-40B4-BE49-F238E27FC236}">
                            <a16:creationId xmlns:a16="http://schemas.microsoft.com/office/drawing/2014/main" id="{F4B03F70-62D8-41AF-BDF4-9E4F4268CBFC}"/>
                          </a:ext>
                        </a:extLst>
                      </p:cNvPr>
                      <p:cNvPicPr/>
                      <p:nvPr/>
                    </p:nvPicPr>
                    <p:blipFill>
                      <a:blip r:embed="rId18"/>
                      <a:stretch>
                        <a:fillRect/>
                      </a:stretch>
                    </p:blipFill>
                    <p:spPr>
                      <a:xfrm>
                        <a:off x="2693988" y="4618480"/>
                        <a:ext cx="1016000" cy="295275"/>
                      </a:xfrm>
                      <a:prstGeom prst="rect">
                        <a:avLst/>
                      </a:prstGeom>
                    </p:spPr>
                  </p:pic>
                </p:oleObj>
              </mc:Fallback>
            </mc:AlternateContent>
          </a:graphicData>
        </a:graphic>
      </p:graphicFrame>
      <p:cxnSp>
        <p:nvCxnSpPr>
          <p:cNvPr id="26" name="Connector: Curved 25">
            <a:extLst>
              <a:ext uri="{FF2B5EF4-FFF2-40B4-BE49-F238E27FC236}">
                <a16:creationId xmlns:a16="http://schemas.microsoft.com/office/drawing/2014/main" id="{32AF2344-4DBD-491F-8385-77F74D72DE9E}"/>
              </a:ext>
            </a:extLst>
          </p:cNvPr>
          <p:cNvCxnSpPr>
            <a:cxnSpLocks/>
          </p:cNvCxnSpPr>
          <p:nvPr/>
        </p:nvCxnSpPr>
        <p:spPr>
          <a:xfrm rot="5400000">
            <a:off x="704321" y="3272472"/>
            <a:ext cx="757306" cy="554805"/>
          </a:xfrm>
          <a:prstGeom prst="curvedConnector3">
            <a:avLst>
              <a:gd name="adj1" fmla="val 41219"/>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Curved 26">
            <a:extLst>
              <a:ext uri="{FF2B5EF4-FFF2-40B4-BE49-F238E27FC236}">
                <a16:creationId xmlns:a16="http://schemas.microsoft.com/office/drawing/2014/main" id="{B8E5A1D4-DA10-4759-BF0E-D5621BF449B4}"/>
              </a:ext>
            </a:extLst>
          </p:cNvPr>
          <p:cNvCxnSpPr>
            <a:cxnSpLocks/>
          </p:cNvCxnSpPr>
          <p:nvPr/>
        </p:nvCxnSpPr>
        <p:spPr>
          <a:xfrm rot="16200000" flipH="1">
            <a:off x="2257825" y="3160825"/>
            <a:ext cx="890840" cy="778099"/>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7EB93CE6-776E-44C5-B07B-999C5B0B253E}"/>
              </a:ext>
            </a:extLst>
          </p:cNvPr>
          <p:cNvSpPr/>
          <p:nvPr/>
        </p:nvSpPr>
        <p:spPr>
          <a:xfrm>
            <a:off x="4956313" y="3580650"/>
            <a:ext cx="6881191" cy="1323439"/>
          </a:xfrm>
          <a:prstGeom prst="rect">
            <a:avLst/>
          </a:prstGeom>
          <a:ln>
            <a:solidFill>
              <a:schemeClr val="accent6">
                <a:lumMod val="60000"/>
                <a:lumOff val="40000"/>
              </a:schemeClr>
            </a:solidFill>
          </a:ln>
        </p:spPr>
        <p:txBody>
          <a:bodyPr wrap="square">
            <a:spAutoFit/>
          </a:bodyPr>
          <a:lstStyle/>
          <a:p>
            <a:r>
              <a:rPr lang="en-US" sz="1600" b="1" dirty="0"/>
              <a:t>Important point on the resistors: </a:t>
            </a:r>
            <a:r>
              <a:rPr lang="en-US" sz="1600" dirty="0"/>
              <a:t>the presumed direction of the electric field in wires follows the currents you drew.  So when you cross a resistor in the direction of the current (electric field), the potential difference is accounted </a:t>
            </a:r>
            <a:r>
              <a:rPr lang="en-US" sz="1600" i="1" dirty="0"/>
              <a:t>negative</a:t>
            </a:r>
            <a:r>
              <a:rPr lang="en-US" sz="1600" dirty="0"/>
              <a:t>.  When you cross a resistor opposite the direction of the current (electric field), the potential difference is accounted </a:t>
            </a:r>
            <a:r>
              <a:rPr lang="en-US" sz="1600" i="1" dirty="0"/>
              <a:t>positive</a:t>
            </a:r>
            <a:r>
              <a:rPr lang="en-US" sz="1600" dirty="0"/>
              <a:t>.</a:t>
            </a:r>
          </a:p>
        </p:txBody>
      </p:sp>
      <p:sp>
        <p:nvSpPr>
          <p:cNvPr id="30" name="Rectangle 29">
            <a:extLst>
              <a:ext uri="{FF2B5EF4-FFF2-40B4-BE49-F238E27FC236}">
                <a16:creationId xmlns:a16="http://schemas.microsoft.com/office/drawing/2014/main" id="{0365DC35-0200-4AF2-B4C8-7F8640A7739B}"/>
              </a:ext>
            </a:extLst>
          </p:cNvPr>
          <p:cNvSpPr/>
          <p:nvPr/>
        </p:nvSpPr>
        <p:spPr>
          <a:xfrm>
            <a:off x="4956313" y="5074832"/>
            <a:ext cx="6096000" cy="1323439"/>
          </a:xfrm>
          <a:prstGeom prst="rect">
            <a:avLst/>
          </a:prstGeom>
          <a:ln>
            <a:solidFill>
              <a:schemeClr val="accent6">
                <a:lumMod val="60000"/>
                <a:lumOff val="40000"/>
              </a:schemeClr>
            </a:solidFill>
          </a:ln>
        </p:spPr>
        <p:txBody>
          <a:bodyPr>
            <a:spAutoFit/>
          </a:bodyPr>
          <a:lstStyle/>
          <a:p>
            <a:r>
              <a:rPr lang="en-US" sz="1600" b="1" dirty="0"/>
              <a:t>Important point on the batteries: </a:t>
            </a:r>
            <a:r>
              <a:rPr lang="en-US" sz="1600" dirty="0"/>
              <a:t>the electric field in batteries has nothing to do with the currents you drew.  And when you cross the battery from + terminal (the long line) to - terminal (the short line), the potential difference should be accounted </a:t>
            </a:r>
            <a:r>
              <a:rPr lang="en-US" sz="1600" i="1" dirty="0"/>
              <a:t>negative</a:t>
            </a:r>
            <a:r>
              <a:rPr lang="en-US" sz="1600" dirty="0"/>
              <a:t>.  But when you cross from –terminal to +terminal, it would be accounted </a:t>
            </a:r>
            <a:r>
              <a:rPr lang="en-US" sz="1600" i="1" dirty="0"/>
              <a:t>positive</a:t>
            </a:r>
            <a:r>
              <a:rPr lang="en-US" sz="1600" dirty="0"/>
              <a:t>. </a:t>
            </a:r>
          </a:p>
        </p:txBody>
      </p:sp>
    </p:spTree>
    <p:extLst>
      <p:ext uri="{BB962C8B-B14F-4D97-AF65-F5344CB8AC3E}">
        <p14:creationId xmlns:p14="http://schemas.microsoft.com/office/powerpoint/2010/main" val="320606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 name="Object 91">
            <a:extLst>
              <a:ext uri="{FF2B5EF4-FFF2-40B4-BE49-F238E27FC236}">
                <a16:creationId xmlns:a16="http://schemas.microsoft.com/office/drawing/2014/main" id="{7BD479AD-153A-4EF4-A882-AB47FE15F70B}"/>
              </a:ext>
            </a:extLst>
          </p:cNvPr>
          <p:cNvGraphicFramePr>
            <a:graphicFrameLocks noChangeAspect="1"/>
          </p:cNvGraphicFramePr>
          <p:nvPr>
            <p:extLst>
              <p:ext uri="{D42A27DB-BD31-4B8C-83A1-F6EECF244321}">
                <p14:modId xmlns:p14="http://schemas.microsoft.com/office/powerpoint/2010/main" val="3121924042"/>
              </p:ext>
            </p:extLst>
          </p:nvPr>
        </p:nvGraphicFramePr>
        <p:xfrm>
          <a:off x="920394" y="1732743"/>
          <a:ext cx="5026742" cy="3894195"/>
        </p:xfrm>
        <a:graphic>
          <a:graphicData uri="http://schemas.openxmlformats.org/presentationml/2006/ole">
            <mc:AlternateContent xmlns:mc="http://schemas.openxmlformats.org/markup-compatibility/2006">
              <mc:Choice xmlns:v="urn:schemas-microsoft-com:vml" Requires="v">
                <p:oleObj name="Bitmap Image" r:id="rId2" imgW="4183560" imgH="3238560" progId="Paint.Picture">
                  <p:embed/>
                </p:oleObj>
              </mc:Choice>
              <mc:Fallback>
                <p:oleObj name="Bitmap Image" r:id="rId2" imgW="4183560" imgH="3238560" progId="Paint.Picture">
                  <p:embed/>
                  <p:pic>
                    <p:nvPicPr>
                      <p:cNvPr id="5" name="Object 4">
                        <a:extLst>
                          <a:ext uri="{FF2B5EF4-FFF2-40B4-BE49-F238E27FC236}">
                            <a16:creationId xmlns:a16="http://schemas.microsoft.com/office/drawing/2014/main" id="{7BCC878A-7A35-48F5-BE69-A587FF57A29B}"/>
                          </a:ext>
                        </a:extLst>
                      </p:cNvPr>
                      <p:cNvPicPr>
                        <a:picLocks noChangeAspect="1" noChangeArrowheads="1"/>
                      </p:cNvPicPr>
                      <p:nvPr/>
                    </p:nvPicPr>
                    <p:blipFill>
                      <a:blip r:embed="rId3"/>
                      <a:srcRect/>
                      <a:stretch>
                        <a:fillRect/>
                      </a:stretch>
                    </p:blipFill>
                    <p:spPr bwMode="auto">
                      <a:xfrm>
                        <a:off x="920394" y="1732743"/>
                        <a:ext cx="5026742" cy="3894195"/>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6040320C-6713-4775-AA0A-5C7DB762C771}"/>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B.3 Resistors</a:t>
            </a:r>
            <a:endParaRPr lang="en-US" sz="3600" b="1" u="sng" dirty="0">
              <a:latin typeface="+mn-lt"/>
            </a:endParaRPr>
          </a:p>
        </p:txBody>
      </p:sp>
      <p:sp>
        <p:nvSpPr>
          <p:cNvPr id="3" name="TextBox 2">
            <a:extLst>
              <a:ext uri="{FF2B5EF4-FFF2-40B4-BE49-F238E27FC236}">
                <a16:creationId xmlns:a16="http://schemas.microsoft.com/office/drawing/2014/main" id="{A1969962-6C54-43BB-8160-FC9EACEB4048}"/>
              </a:ext>
            </a:extLst>
          </p:cNvPr>
          <p:cNvSpPr txBox="1"/>
          <p:nvPr/>
        </p:nvSpPr>
        <p:spPr>
          <a:xfrm>
            <a:off x="741680" y="1148080"/>
            <a:ext cx="10144637" cy="646331"/>
          </a:xfrm>
          <a:prstGeom prst="rect">
            <a:avLst/>
          </a:prstGeom>
          <a:noFill/>
        </p:spPr>
        <p:txBody>
          <a:bodyPr wrap="none" rtlCol="0">
            <a:spAutoFit/>
          </a:bodyPr>
          <a:lstStyle/>
          <a:p>
            <a:r>
              <a:rPr lang="en-US" dirty="0"/>
              <a:t>Now we would like to consider more details about how quickly the electrons will flow through the circuit.  </a:t>
            </a:r>
          </a:p>
          <a:p>
            <a:r>
              <a:rPr lang="en-US" dirty="0"/>
              <a:t>Let’s concentrate on the motion of just one electron through the resistor:</a:t>
            </a:r>
          </a:p>
        </p:txBody>
      </p:sp>
      <p:sp>
        <p:nvSpPr>
          <p:cNvPr id="4" name="Rectangle 2">
            <a:extLst>
              <a:ext uri="{FF2B5EF4-FFF2-40B4-BE49-F238E27FC236}">
                <a16:creationId xmlns:a16="http://schemas.microsoft.com/office/drawing/2014/main" id="{0F4839D0-69B5-4CAA-8194-EF21DEC745C8}"/>
              </a:ext>
            </a:extLst>
          </p:cNvPr>
          <p:cNvSpPr>
            <a:spLocks noChangeArrowheads="1"/>
          </p:cNvSpPr>
          <p:nvPr/>
        </p:nvSpPr>
        <p:spPr bwMode="auto">
          <a:xfrm>
            <a:off x="800100" y="195800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Oval 5">
            <a:extLst>
              <a:ext uri="{FF2B5EF4-FFF2-40B4-BE49-F238E27FC236}">
                <a16:creationId xmlns:a16="http://schemas.microsoft.com/office/drawing/2014/main" id="{6025D1ED-22F8-4DBC-885B-1F1DED19071E}"/>
              </a:ext>
            </a:extLst>
          </p:cNvPr>
          <p:cNvSpPr/>
          <p:nvPr/>
        </p:nvSpPr>
        <p:spPr>
          <a:xfrm>
            <a:off x="4842025" y="4014178"/>
            <a:ext cx="281527" cy="254368"/>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7" name="Straight Arrow Connector 6">
            <a:extLst>
              <a:ext uri="{FF2B5EF4-FFF2-40B4-BE49-F238E27FC236}">
                <a16:creationId xmlns:a16="http://schemas.microsoft.com/office/drawing/2014/main" id="{D1AE4838-D664-473F-BBB8-ABB2FCB2B731}"/>
              </a:ext>
            </a:extLst>
          </p:cNvPr>
          <p:cNvCxnSpPr>
            <a:cxnSpLocks/>
          </p:cNvCxnSpPr>
          <p:nvPr/>
        </p:nvCxnSpPr>
        <p:spPr>
          <a:xfrm>
            <a:off x="800100" y="2334401"/>
            <a:ext cx="5082935"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16CD811-D70F-4987-A0D7-81B9A73E5FD9}"/>
              </a:ext>
            </a:extLst>
          </p:cNvPr>
          <p:cNvCxnSpPr>
            <a:cxnSpLocks/>
          </p:cNvCxnSpPr>
          <p:nvPr/>
        </p:nvCxnSpPr>
        <p:spPr>
          <a:xfrm>
            <a:off x="800100" y="2926216"/>
            <a:ext cx="5082935"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396DABA-7E74-4874-92B2-0CE23E071B1D}"/>
              </a:ext>
            </a:extLst>
          </p:cNvPr>
          <p:cNvCxnSpPr>
            <a:cxnSpLocks/>
          </p:cNvCxnSpPr>
          <p:nvPr/>
        </p:nvCxnSpPr>
        <p:spPr>
          <a:xfrm>
            <a:off x="800099" y="3434373"/>
            <a:ext cx="5082935"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5ADD4E6-97E4-45FA-803C-9783623337FC}"/>
              </a:ext>
            </a:extLst>
          </p:cNvPr>
          <p:cNvCxnSpPr>
            <a:cxnSpLocks/>
          </p:cNvCxnSpPr>
          <p:nvPr/>
        </p:nvCxnSpPr>
        <p:spPr>
          <a:xfrm>
            <a:off x="800100" y="4433652"/>
            <a:ext cx="5082935"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0369769-075E-4584-8636-60BAAF6A8D27}"/>
              </a:ext>
            </a:extLst>
          </p:cNvPr>
          <p:cNvCxnSpPr>
            <a:cxnSpLocks/>
          </p:cNvCxnSpPr>
          <p:nvPr/>
        </p:nvCxnSpPr>
        <p:spPr>
          <a:xfrm>
            <a:off x="800100" y="3935069"/>
            <a:ext cx="5082935"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B72E74F-C8BB-41E3-9172-1D302311B057}"/>
              </a:ext>
            </a:extLst>
          </p:cNvPr>
          <p:cNvSpPr txBox="1"/>
          <p:nvPr/>
        </p:nvSpPr>
        <p:spPr>
          <a:xfrm>
            <a:off x="4742621" y="1892119"/>
            <a:ext cx="448547" cy="414979"/>
          </a:xfrm>
          <a:prstGeom prst="rect">
            <a:avLst/>
          </a:prstGeom>
          <a:noFill/>
        </p:spPr>
        <p:txBody>
          <a:bodyPr wrap="square" rtlCol="0">
            <a:spAutoFit/>
          </a:bodyPr>
          <a:lstStyle/>
          <a:p>
            <a:r>
              <a:rPr lang="en-US" sz="2000" dirty="0">
                <a:solidFill>
                  <a:schemeClr val="accent2">
                    <a:lumMod val="75000"/>
                  </a:schemeClr>
                </a:solidFill>
              </a:rPr>
              <a:t>E</a:t>
            </a:r>
          </a:p>
        </p:txBody>
      </p:sp>
      <p:cxnSp>
        <p:nvCxnSpPr>
          <p:cNvPr id="17" name="Straight Arrow Connector 16">
            <a:extLst>
              <a:ext uri="{FF2B5EF4-FFF2-40B4-BE49-F238E27FC236}">
                <a16:creationId xmlns:a16="http://schemas.microsoft.com/office/drawing/2014/main" id="{31C6A6E1-2862-42B0-9593-CA76BBAA3766}"/>
              </a:ext>
            </a:extLst>
          </p:cNvPr>
          <p:cNvCxnSpPr>
            <a:cxnSpLocks/>
          </p:cNvCxnSpPr>
          <p:nvPr/>
        </p:nvCxnSpPr>
        <p:spPr>
          <a:xfrm flipH="1" flipV="1">
            <a:off x="4502846" y="3884806"/>
            <a:ext cx="339180" cy="12937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8" name="Oval 17">
            <a:extLst>
              <a:ext uri="{FF2B5EF4-FFF2-40B4-BE49-F238E27FC236}">
                <a16:creationId xmlns:a16="http://schemas.microsoft.com/office/drawing/2014/main" id="{CC82561E-7DD8-4C9B-BE02-A11784DB5272}"/>
              </a:ext>
            </a:extLst>
          </p:cNvPr>
          <p:cNvSpPr/>
          <p:nvPr/>
        </p:nvSpPr>
        <p:spPr>
          <a:xfrm>
            <a:off x="3530331" y="3970502"/>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42" name="Straight Arrow Connector 41">
            <a:extLst>
              <a:ext uri="{FF2B5EF4-FFF2-40B4-BE49-F238E27FC236}">
                <a16:creationId xmlns:a16="http://schemas.microsoft.com/office/drawing/2014/main" id="{C0CBBF38-0ABA-4E83-A666-9F7ED51049B2}"/>
              </a:ext>
            </a:extLst>
          </p:cNvPr>
          <p:cNvCxnSpPr>
            <a:cxnSpLocks/>
          </p:cNvCxnSpPr>
          <p:nvPr/>
        </p:nvCxnSpPr>
        <p:spPr>
          <a:xfrm flipH="1">
            <a:off x="3774804" y="3864648"/>
            <a:ext cx="446516" cy="17018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5" name="Oval 44">
            <a:extLst>
              <a:ext uri="{FF2B5EF4-FFF2-40B4-BE49-F238E27FC236}">
                <a16:creationId xmlns:a16="http://schemas.microsoft.com/office/drawing/2014/main" id="{6CF455C3-FE01-4D8D-9450-1DCAF04F2161}"/>
              </a:ext>
            </a:extLst>
          </p:cNvPr>
          <p:cNvSpPr/>
          <p:nvPr/>
        </p:nvSpPr>
        <p:spPr>
          <a:xfrm>
            <a:off x="4258373" y="3676023"/>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8" name="Oval 47">
            <a:extLst>
              <a:ext uri="{FF2B5EF4-FFF2-40B4-BE49-F238E27FC236}">
                <a16:creationId xmlns:a16="http://schemas.microsoft.com/office/drawing/2014/main" id="{C72306F7-41BA-4F7A-9B79-245AE877CC6A}"/>
              </a:ext>
            </a:extLst>
          </p:cNvPr>
          <p:cNvSpPr/>
          <p:nvPr/>
        </p:nvSpPr>
        <p:spPr>
          <a:xfrm>
            <a:off x="2709427" y="3207024"/>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49" name="Straight Arrow Connector 48">
            <a:extLst>
              <a:ext uri="{FF2B5EF4-FFF2-40B4-BE49-F238E27FC236}">
                <a16:creationId xmlns:a16="http://schemas.microsoft.com/office/drawing/2014/main" id="{B810343B-39B5-48B7-9CBF-2325E63B5CB9}"/>
              </a:ext>
            </a:extLst>
          </p:cNvPr>
          <p:cNvCxnSpPr>
            <a:cxnSpLocks/>
          </p:cNvCxnSpPr>
          <p:nvPr/>
        </p:nvCxnSpPr>
        <p:spPr>
          <a:xfrm flipH="1" flipV="1">
            <a:off x="2839835" y="3454468"/>
            <a:ext cx="653445" cy="58036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51" name="Oval 50">
            <a:extLst>
              <a:ext uri="{FF2B5EF4-FFF2-40B4-BE49-F238E27FC236}">
                <a16:creationId xmlns:a16="http://schemas.microsoft.com/office/drawing/2014/main" id="{DD9E44C0-862B-414E-8F3B-D4397701BE9F}"/>
              </a:ext>
            </a:extLst>
          </p:cNvPr>
          <p:cNvSpPr/>
          <p:nvPr/>
        </p:nvSpPr>
        <p:spPr>
          <a:xfrm>
            <a:off x="3108824" y="2624649"/>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56" name="Straight Arrow Connector 55">
            <a:extLst>
              <a:ext uri="{FF2B5EF4-FFF2-40B4-BE49-F238E27FC236}">
                <a16:creationId xmlns:a16="http://schemas.microsoft.com/office/drawing/2014/main" id="{B56012F4-C910-4D79-87C6-911B6C0DE28B}"/>
              </a:ext>
            </a:extLst>
          </p:cNvPr>
          <p:cNvCxnSpPr>
            <a:cxnSpLocks/>
          </p:cNvCxnSpPr>
          <p:nvPr/>
        </p:nvCxnSpPr>
        <p:spPr>
          <a:xfrm flipV="1">
            <a:off x="2942169" y="2839644"/>
            <a:ext cx="224388" cy="3456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62" name="Straight Arrow Connector 61">
            <a:extLst>
              <a:ext uri="{FF2B5EF4-FFF2-40B4-BE49-F238E27FC236}">
                <a16:creationId xmlns:a16="http://schemas.microsoft.com/office/drawing/2014/main" id="{4BB05AFB-99F9-4B0B-B918-D3D12C074871}"/>
              </a:ext>
            </a:extLst>
          </p:cNvPr>
          <p:cNvCxnSpPr>
            <a:cxnSpLocks/>
          </p:cNvCxnSpPr>
          <p:nvPr/>
        </p:nvCxnSpPr>
        <p:spPr>
          <a:xfrm flipH="1">
            <a:off x="1831266" y="2710793"/>
            <a:ext cx="1223099" cy="19785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65" name="Oval 64">
            <a:extLst>
              <a:ext uri="{FF2B5EF4-FFF2-40B4-BE49-F238E27FC236}">
                <a16:creationId xmlns:a16="http://schemas.microsoft.com/office/drawing/2014/main" id="{AF7A146C-69BC-4CFB-9CC1-E1D3E21CF944}"/>
              </a:ext>
            </a:extLst>
          </p:cNvPr>
          <p:cNvSpPr/>
          <p:nvPr/>
        </p:nvSpPr>
        <p:spPr>
          <a:xfrm>
            <a:off x="1598524" y="2839644"/>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7" name="TextBox 66">
            <a:extLst>
              <a:ext uri="{FF2B5EF4-FFF2-40B4-BE49-F238E27FC236}">
                <a16:creationId xmlns:a16="http://schemas.microsoft.com/office/drawing/2014/main" id="{B3C138C5-F6C8-4913-880C-F1F914D224F1}"/>
              </a:ext>
            </a:extLst>
          </p:cNvPr>
          <p:cNvSpPr txBox="1"/>
          <p:nvPr/>
        </p:nvSpPr>
        <p:spPr>
          <a:xfrm>
            <a:off x="2863940" y="3591614"/>
            <a:ext cx="288862" cy="369332"/>
          </a:xfrm>
          <a:prstGeom prst="rect">
            <a:avLst/>
          </a:prstGeom>
          <a:noFill/>
        </p:spPr>
        <p:txBody>
          <a:bodyPr wrap="none" rtlCol="0">
            <a:spAutoFit/>
          </a:bodyPr>
          <a:lstStyle/>
          <a:p>
            <a:r>
              <a:rPr lang="en-US" dirty="0">
                <a:solidFill>
                  <a:srgbClr val="0070C0"/>
                </a:solidFill>
              </a:rPr>
              <a:t>v</a:t>
            </a:r>
          </a:p>
        </p:txBody>
      </p:sp>
      <p:sp>
        <p:nvSpPr>
          <p:cNvPr id="68" name="TextBox 67">
            <a:extLst>
              <a:ext uri="{FF2B5EF4-FFF2-40B4-BE49-F238E27FC236}">
                <a16:creationId xmlns:a16="http://schemas.microsoft.com/office/drawing/2014/main" id="{33EEC66E-D23B-42A3-8FD2-0DAD6823A169}"/>
              </a:ext>
            </a:extLst>
          </p:cNvPr>
          <p:cNvSpPr txBox="1"/>
          <p:nvPr/>
        </p:nvSpPr>
        <p:spPr>
          <a:xfrm>
            <a:off x="6503491" y="2055654"/>
            <a:ext cx="5383709" cy="830997"/>
          </a:xfrm>
          <a:prstGeom prst="rect">
            <a:avLst/>
          </a:prstGeom>
          <a:noFill/>
        </p:spPr>
        <p:txBody>
          <a:bodyPr wrap="square" rtlCol="0">
            <a:spAutoFit/>
          </a:bodyPr>
          <a:lstStyle/>
          <a:p>
            <a:r>
              <a:rPr lang="en-US" sz="1600" dirty="0"/>
              <a:t>It will generally accelerate against the direction of the field of course, but it will never pick up much speed because of the frequent collisions it makes with the atoms in the resistor.   </a:t>
            </a:r>
          </a:p>
        </p:txBody>
      </p:sp>
      <p:sp>
        <p:nvSpPr>
          <p:cNvPr id="69" name="TextBox 68">
            <a:extLst>
              <a:ext uri="{FF2B5EF4-FFF2-40B4-BE49-F238E27FC236}">
                <a16:creationId xmlns:a16="http://schemas.microsoft.com/office/drawing/2014/main" id="{95D470C1-5CA6-4A39-9D00-5DD3B93A3B5A}"/>
              </a:ext>
            </a:extLst>
          </p:cNvPr>
          <p:cNvSpPr txBox="1"/>
          <p:nvPr/>
        </p:nvSpPr>
        <p:spPr>
          <a:xfrm>
            <a:off x="6513684" y="3027394"/>
            <a:ext cx="4933915" cy="584775"/>
          </a:xfrm>
          <a:prstGeom prst="rect">
            <a:avLst/>
          </a:prstGeom>
          <a:noFill/>
        </p:spPr>
        <p:txBody>
          <a:bodyPr wrap="none" rtlCol="0">
            <a:spAutoFit/>
          </a:bodyPr>
          <a:lstStyle/>
          <a:p>
            <a:r>
              <a:rPr lang="en-US" sz="1600" dirty="0"/>
              <a:t>So it will basically drift along at a constant rate (speed), v.</a:t>
            </a:r>
          </a:p>
          <a:p>
            <a:r>
              <a:rPr lang="en-US" sz="1600" dirty="0"/>
              <a:t>This speed is given by:</a:t>
            </a:r>
          </a:p>
        </p:txBody>
      </p:sp>
      <p:graphicFrame>
        <p:nvGraphicFramePr>
          <p:cNvPr id="70" name="Object 69">
            <a:extLst>
              <a:ext uri="{FF2B5EF4-FFF2-40B4-BE49-F238E27FC236}">
                <a16:creationId xmlns:a16="http://schemas.microsoft.com/office/drawing/2014/main" id="{BF25780E-F46B-46DE-B50F-CF3F69B87C91}"/>
              </a:ext>
            </a:extLst>
          </p:cNvPr>
          <p:cNvGraphicFramePr>
            <a:graphicFrameLocks noChangeAspect="1"/>
          </p:cNvGraphicFramePr>
          <p:nvPr>
            <p:extLst>
              <p:ext uri="{D42A27DB-BD31-4B8C-83A1-F6EECF244321}">
                <p14:modId xmlns:p14="http://schemas.microsoft.com/office/powerpoint/2010/main" val="2432570477"/>
              </p:ext>
            </p:extLst>
          </p:nvPr>
        </p:nvGraphicFramePr>
        <p:xfrm>
          <a:off x="6676746" y="3801880"/>
          <a:ext cx="974260" cy="337244"/>
        </p:xfrm>
        <a:graphic>
          <a:graphicData uri="http://schemas.openxmlformats.org/presentationml/2006/ole">
            <mc:AlternateContent xmlns:mc="http://schemas.openxmlformats.org/markup-compatibility/2006">
              <mc:Choice xmlns:v="urn:schemas-microsoft-com:vml" Requires="v">
                <p:oleObj name="Equation" r:id="rId4" imgW="660240" imgH="228600" progId="Equation.DSMT4">
                  <p:embed/>
                </p:oleObj>
              </mc:Choice>
              <mc:Fallback>
                <p:oleObj name="Equation" r:id="rId4" imgW="660240" imgH="228600" progId="Equation.DSMT4">
                  <p:embed/>
                  <p:pic>
                    <p:nvPicPr>
                      <p:cNvPr id="0" name=""/>
                      <p:cNvPicPr/>
                      <p:nvPr/>
                    </p:nvPicPr>
                    <p:blipFill>
                      <a:blip r:embed="rId5"/>
                      <a:stretch>
                        <a:fillRect/>
                      </a:stretch>
                    </p:blipFill>
                    <p:spPr>
                      <a:xfrm>
                        <a:off x="6676746" y="3801880"/>
                        <a:ext cx="974260" cy="337244"/>
                      </a:xfrm>
                      <a:prstGeom prst="rect">
                        <a:avLst/>
                      </a:prstGeom>
                    </p:spPr>
                  </p:pic>
                </p:oleObj>
              </mc:Fallback>
            </mc:AlternateContent>
          </a:graphicData>
        </a:graphic>
      </p:graphicFrame>
      <p:graphicFrame>
        <p:nvGraphicFramePr>
          <p:cNvPr id="71" name="Object 70">
            <a:extLst>
              <a:ext uri="{FF2B5EF4-FFF2-40B4-BE49-F238E27FC236}">
                <a16:creationId xmlns:a16="http://schemas.microsoft.com/office/drawing/2014/main" id="{342F3C8F-47A8-40A3-82F8-6E8FBC74BA4C}"/>
              </a:ext>
            </a:extLst>
          </p:cNvPr>
          <p:cNvGraphicFramePr>
            <a:graphicFrameLocks noChangeAspect="1"/>
          </p:cNvGraphicFramePr>
          <p:nvPr>
            <p:extLst>
              <p:ext uri="{D42A27DB-BD31-4B8C-83A1-F6EECF244321}">
                <p14:modId xmlns:p14="http://schemas.microsoft.com/office/powerpoint/2010/main" val="2275908735"/>
              </p:ext>
            </p:extLst>
          </p:nvPr>
        </p:nvGraphicFramePr>
        <p:xfrm>
          <a:off x="6885268" y="6107108"/>
          <a:ext cx="1201737" cy="581025"/>
        </p:xfrm>
        <a:graphic>
          <a:graphicData uri="http://schemas.openxmlformats.org/presentationml/2006/ole">
            <mc:AlternateContent xmlns:mc="http://schemas.openxmlformats.org/markup-compatibility/2006">
              <mc:Choice xmlns:v="urn:schemas-microsoft-com:vml" Requires="v">
                <p:oleObj name="Equation" r:id="rId6" imgW="812520" imgH="393480" progId="Equation.DSMT4">
                  <p:embed/>
                </p:oleObj>
              </mc:Choice>
              <mc:Fallback>
                <p:oleObj name="Equation" r:id="rId6" imgW="812520" imgH="393480" progId="Equation.DSMT4">
                  <p:embed/>
                  <p:pic>
                    <p:nvPicPr>
                      <p:cNvPr id="70" name="Object 69">
                        <a:extLst>
                          <a:ext uri="{FF2B5EF4-FFF2-40B4-BE49-F238E27FC236}">
                            <a16:creationId xmlns:a16="http://schemas.microsoft.com/office/drawing/2014/main" id="{BF25780E-F46B-46DE-B50F-CF3F69B87C91}"/>
                          </a:ext>
                        </a:extLst>
                      </p:cNvPr>
                      <p:cNvPicPr/>
                      <p:nvPr/>
                    </p:nvPicPr>
                    <p:blipFill>
                      <a:blip r:embed="rId7"/>
                      <a:stretch>
                        <a:fillRect/>
                      </a:stretch>
                    </p:blipFill>
                    <p:spPr>
                      <a:xfrm>
                        <a:off x="6885268" y="6107108"/>
                        <a:ext cx="1201737" cy="581025"/>
                      </a:xfrm>
                      <a:prstGeom prst="rect">
                        <a:avLst/>
                      </a:prstGeom>
                    </p:spPr>
                  </p:pic>
                </p:oleObj>
              </mc:Fallback>
            </mc:AlternateContent>
          </a:graphicData>
        </a:graphic>
      </p:graphicFrame>
      <p:cxnSp>
        <p:nvCxnSpPr>
          <p:cNvPr id="73" name="Connector: Curved 72">
            <a:extLst>
              <a:ext uri="{FF2B5EF4-FFF2-40B4-BE49-F238E27FC236}">
                <a16:creationId xmlns:a16="http://schemas.microsoft.com/office/drawing/2014/main" id="{F575CDDF-9208-4E04-9056-7AED6194B48B}"/>
              </a:ext>
            </a:extLst>
          </p:cNvPr>
          <p:cNvCxnSpPr>
            <a:cxnSpLocks/>
          </p:cNvCxnSpPr>
          <p:nvPr/>
        </p:nvCxnSpPr>
        <p:spPr>
          <a:xfrm rot="5400000" flipH="1" flipV="1">
            <a:off x="6583718" y="4248647"/>
            <a:ext cx="689680" cy="483337"/>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Connector: Curved 74">
            <a:extLst>
              <a:ext uri="{FF2B5EF4-FFF2-40B4-BE49-F238E27FC236}">
                <a16:creationId xmlns:a16="http://schemas.microsoft.com/office/drawing/2014/main" id="{53760FCE-EAA6-4C27-8003-F61791E1A21C}"/>
              </a:ext>
            </a:extLst>
          </p:cNvPr>
          <p:cNvCxnSpPr>
            <a:cxnSpLocks/>
          </p:cNvCxnSpPr>
          <p:nvPr/>
        </p:nvCxnSpPr>
        <p:spPr>
          <a:xfrm rot="16200000" flipV="1">
            <a:off x="7425581" y="4180572"/>
            <a:ext cx="849636" cy="67018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ctor: Curved 75">
            <a:extLst>
              <a:ext uri="{FF2B5EF4-FFF2-40B4-BE49-F238E27FC236}">
                <a16:creationId xmlns:a16="http://schemas.microsoft.com/office/drawing/2014/main" id="{3A6A434C-6735-42AF-B0D1-7283E66BB1EB}"/>
              </a:ext>
            </a:extLst>
          </p:cNvPr>
          <p:cNvCxnSpPr>
            <a:cxnSpLocks/>
          </p:cNvCxnSpPr>
          <p:nvPr/>
        </p:nvCxnSpPr>
        <p:spPr>
          <a:xfrm rot="10800000">
            <a:off x="7651006" y="4014179"/>
            <a:ext cx="1250446" cy="22102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DE251FCC-4516-455A-90EC-57382D6C20F8}"/>
              </a:ext>
            </a:extLst>
          </p:cNvPr>
          <p:cNvSpPr txBox="1"/>
          <p:nvPr/>
        </p:nvSpPr>
        <p:spPr>
          <a:xfrm>
            <a:off x="6035910" y="4924296"/>
            <a:ext cx="1479398" cy="830997"/>
          </a:xfrm>
          <a:prstGeom prst="rect">
            <a:avLst/>
          </a:prstGeom>
          <a:noFill/>
        </p:spPr>
        <p:txBody>
          <a:bodyPr wrap="square" rtlCol="0">
            <a:spAutoFit/>
          </a:bodyPr>
          <a:lstStyle/>
          <a:p>
            <a:r>
              <a:rPr lang="en-US" sz="1600" dirty="0"/>
              <a:t>average initial velocity after a collision is zero.</a:t>
            </a:r>
          </a:p>
        </p:txBody>
      </p:sp>
      <p:sp>
        <p:nvSpPr>
          <p:cNvPr id="81" name="TextBox 80">
            <a:extLst>
              <a:ext uri="{FF2B5EF4-FFF2-40B4-BE49-F238E27FC236}">
                <a16:creationId xmlns:a16="http://schemas.microsoft.com/office/drawing/2014/main" id="{F4FE5CC6-2DFD-4970-8586-941FA2C9A971}"/>
              </a:ext>
            </a:extLst>
          </p:cNvPr>
          <p:cNvSpPr txBox="1"/>
          <p:nvPr/>
        </p:nvSpPr>
        <p:spPr>
          <a:xfrm>
            <a:off x="7651006" y="4947686"/>
            <a:ext cx="1993303" cy="338554"/>
          </a:xfrm>
          <a:prstGeom prst="rect">
            <a:avLst/>
          </a:prstGeom>
          <a:noFill/>
        </p:spPr>
        <p:txBody>
          <a:bodyPr wrap="none" rtlCol="0">
            <a:spAutoFit/>
          </a:bodyPr>
          <a:lstStyle/>
          <a:p>
            <a:r>
              <a:rPr lang="en-US" sz="1600" dirty="0"/>
              <a:t>acceleration given by:</a:t>
            </a:r>
            <a:endParaRPr lang="en-US" dirty="0"/>
          </a:p>
        </p:txBody>
      </p:sp>
      <p:graphicFrame>
        <p:nvGraphicFramePr>
          <p:cNvPr id="82" name="Object 81">
            <a:extLst>
              <a:ext uri="{FF2B5EF4-FFF2-40B4-BE49-F238E27FC236}">
                <a16:creationId xmlns:a16="http://schemas.microsoft.com/office/drawing/2014/main" id="{7C17FB82-3DE0-4BC6-93C2-9BB81F9C4BE1}"/>
              </a:ext>
            </a:extLst>
          </p:cNvPr>
          <p:cNvGraphicFramePr>
            <a:graphicFrameLocks noChangeAspect="1"/>
          </p:cNvGraphicFramePr>
          <p:nvPr>
            <p:extLst>
              <p:ext uri="{D42A27DB-BD31-4B8C-83A1-F6EECF244321}">
                <p14:modId xmlns:p14="http://schemas.microsoft.com/office/powerpoint/2010/main" val="2628107661"/>
              </p:ext>
            </p:extLst>
          </p:nvPr>
        </p:nvGraphicFramePr>
        <p:xfrm>
          <a:off x="7785320" y="5326948"/>
          <a:ext cx="603370" cy="566802"/>
        </p:xfrm>
        <a:graphic>
          <a:graphicData uri="http://schemas.openxmlformats.org/presentationml/2006/ole">
            <mc:AlternateContent xmlns:mc="http://schemas.openxmlformats.org/markup-compatibility/2006">
              <mc:Choice xmlns:v="urn:schemas-microsoft-com:vml" Requires="v">
                <p:oleObj name="Equation" r:id="rId8" imgW="419040" imgH="393480" progId="Equation.DSMT4">
                  <p:embed/>
                </p:oleObj>
              </mc:Choice>
              <mc:Fallback>
                <p:oleObj name="Equation" r:id="rId8" imgW="419040" imgH="393480" progId="Equation.DSMT4">
                  <p:embed/>
                  <p:pic>
                    <p:nvPicPr>
                      <p:cNvPr id="0" name=""/>
                      <p:cNvPicPr/>
                      <p:nvPr/>
                    </p:nvPicPr>
                    <p:blipFill>
                      <a:blip r:embed="rId9"/>
                      <a:stretch>
                        <a:fillRect/>
                      </a:stretch>
                    </p:blipFill>
                    <p:spPr>
                      <a:xfrm>
                        <a:off x="7785320" y="5326948"/>
                        <a:ext cx="603370" cy="566802"/>
                      </a:xfrm>
                      <a:prstGeom prst="rect">
                        <a:avLst/>
                      </a:prstGeom>
                    </p:spPr>
                  </p:pic>
                </p:oleObj>
              </mc:Fallback>
            </mc:AlternateContent>
          </a:graphicData>
        </a:graphic>
      </p:graphicFrame>
      <p:graphicFrame>
        <p:nvGraphicFramePr>
          <p:cNvPr id="83" name="Object 82">
            <a:extLst>
              <a:ext uri="{FF2B5EF4-FFF2-40B4-BE49-F238E27FC236}">
                <a16:creationId xmlns:a16="http://schemas.microsoft.com/office/drawing/2014/main" id="{24C0357F-0808-4471-90A5-36C2A6A598BF}"/>
              </a:ext>
            </a:extLst>
          </p:cNvPr>
          <p:cNvGraphicFramePr>
            <a:graphicFrameLocks noChangeAspect="1"/>
          </p:cNvGraphicFramePr>
          <p:nvPr>
            <p:extLst>
              <p:ext uri="{D42A27DB-BD31-4B8C-83A1-F6EECF244321}">
                <p14:modId xmlns:p14="http://schemas.microsoft.com/office/powerpoint/2010/main" val="3665213501"/>
              </p:ext>
            </p:extLst>
          </p:nvPr>
        </p:nvGraphicFramePr>
        <p:xfrm>
          <a:off x="8388690" y="5333524"/>
          <a:ext cx="512762" cy="566737"/>
        </p:xfrm>
        <a:graphic>
          <a:graphicData uri="http://schemas.openxmlformats.org/presentationml/2006/ole">
            <mc:AlternateContent xmlns:mc="http://schemas.openxmlformats.org/markup-compatibility/2006">
              <mc:Choice xmlns:v="urn:schemas-microsoft-com:vml" Requires="v">
                <p:oleObj name="Equation" r:id="rId10" imgW="355320" imgH="393480" progId="Equation.DSMT4">
                  <p:embed/>
                </p:oleObj>
              </mc:Choice>
              <mc:Fallback>
                <p:oleObj name="Equation" r:id="rId10" imgW="355320" imgH="393480" progId="Equation.DSMT4">
                  <p:embed/>
                  <p:pic>
                    <p:nvPicPr>
                      <p:cNvPr id="82" name="Object 81">
                        <a:extLst>
                          <a:ext uri="{FF2B5EF4-FFF2-40B4-BE49-F238E27FC236}">
                            <a16:creationId xmlns:a16="http://schemas.microsoft.com/office/drawing/2014/main" id="{7C17FB82-3DE0-4BC6-93C2-9BB81F9C4BE1}"/>
                          </a:ext>
                        </a:extLst>
                      </p:cNvPr>
                      <p:cNvPicPr/>
                      <p:nvPr/>
                    </p:nvPicPr>
                    <p:blipFill>
                      <a:blip r:embed="rId11"/>
                      <a:stretch>
                        <a:fillRect/>
                      </a:stretch>
                    </p:blipFill>
                    <p:spPr>
                      <a:xfrm>
                        <a:off x="8388690" y="5333524"/>
                        <a:ext cx="512762" cy="566737"/>
                      </a:xfrm>
                      <a:prstGeom prst="rect">
                        <a:avLst/>
                      </a:prstGeom>
                    </p:spPr>
                  </p:pic>
                </p:oleObj>
              </mc:Fallback>
            </mc:AlternateContent>
          </a:graphicData>
        </a:graphic>
      </p:graphicFrame>
      <p:sp>
        <p:nvSpPr>
          <p:cNvPr id="84" name="TextBox 83">
            <a:extLst>
              <a:ext uri="{FF2B5EF4-FFF2-40B4-BE49-F238E27FC236}">
                <a16:creationId xmlns:a16="http://schemas.microsoft.com/office/drawing/2014/main" id="{F5890BF8-B669-4C8B-9134-96939998BCB5}"/>
              </a:ext>
            </a:extLst>
          </p:cNvPr>
          <p:cNvSpPr txBox="1"/>
          <p:nvPr/>
        </p:nvSpPr>
        <p:spPr>
          <a:xfrm>
            <a:off x="9024052" y="3744631"/>
            <a:ext cx="3044009" cy="1077218"/>
          </a:xfrm>
          <a:prstGeom prst="rect">
            <a:avLst/>
          </a:prstGeom>
          <a:noFill/>
        </p:spPr>
        <p:txBody>
          <a:bodyPr wrap="square" rtlCol="0">
            <a:spAutoFit/>
          </a:bodyPr>
          <a:lstStyle/>
          <a:p>
            <a:r>
              <a:rPr lang="en-US" sz="1600" dirty="0"/>
              <a:t>average time in between collisions </a:t>
            </a:r>
          </a:p>
          <a:p>
            <a:r>
              <a:rPr lang="en-US" sz="1600" dirty="0"/>
              <a:t>is called τ.  This parameter must be looked up in table (or can calculate via other means)</a:t>
            </a:r>
            <a:endParaRPr lang="en-US" dirty="0"/>
          </a:p>
        </p:txBody>
      </p:sp>
      <p:sp>
        <p:nvSpPr>
          <p:cNvPr id="85" name="TextBox 84">
            <a:extLst>
              <a:ext uri="{FF2B5EF4-FFF2-40B4-BE49-F238E27FC236}">
                <a16:creationId xmlns:a16="http://schemas.microsoft.com/office/drawing/2014/main" id="{7A79BD24-E83C-4129-A1FD-AD66B225B4AC}"/>
              </a:ext>
            </a:extLst>
          </p:cNvPr>
          <p:cNvSpPr txBox="1"/>
          <p:nvPr/>
        </p:nvSpPr>
        <p:spPr>
          <a:xfrm>
            <a:off x="6475175" y="6228898"/>
            <a:ext cx="388248" cy="338554"/>
          </a:xfrm>
          <a:prstGeom prst="rect">
            <a:avLst/>
          </a:prstGeom>
          <a:noFill/>
        </p:spPr>
        <p:txBody>
          <a:bodyPr wrap="none" rtlCol="0">
            <a:spAutoFit/>
          </a:bodyPr>
          <a:lstStyle/>
          <a:p>
            <a:r>
              <a:rPr lang="en-US" sz="1600" dirty="0"/>
              <a:t>So</a:t>
            </a:r>
            <a:endParaRPr lang="en-US" dirty="0"/>
          </a:p>
        </p:txBody>
      </p:sp>
      <p:cxnSp>
        <p:nvCxnSpPr>
          <p:cNvPr id="87" name="Straight Arrow Connector 86">
            <a:extLst>
              <a:ext uri="{FF2B5EF4-FFF2-40B4-BE49-F238E27FC236}">
                <a16:creationId xmlns:a16="http://schemas.microsoft.com/office/drawing/2014/main" id="{5E1B23D5-46B5-40B7-BB08-8EEFB08944A3}"/>
              </a:ext>
            </a:extLst>
          </p:cNvPr>
          <p:cNvCxnSpPr/>
          <p:nvPr/>
        </p:nvCxnSpPr>
        <p:spPr>
          <a:xfrm>
            <a:off x="8185490" y="6397620"/>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8" name="Object 87">
            <a:extLst>
              <a:ext uri="{FF2B5EF4-FFF2-40B4-BE49-F238E27FC236}">
                <a16:creationId xmlns:a16="http://schemas.microsoft.com/office/drawing/2014/main" id="{82856EEB-60FD-4370-9725-EDD937D3BFDF}"/>
              </a:ext>
            </a:extLst>
          </p:cNvPr>
          <p:cNvGraphicFramePr>
            <a:graphicFrameLocks noChangeAspect="1"/>
          </p:cNvGraphicFramePr>
          <p:nvPr>
            <p:extLst>
              <p:ext uri="{D42A27DB-BD31-4B8C-83A1-F6EECF244321}">
                <p14:modId xmlns:p14="http://schemas.microsoft.com/office/powerpoint/2010/main" val="611644238"/>
              </p:ext>
            </p:extLst>
          </p:nvPr>
        </p:nvGraphicFramePr>
        <p:xfrm>
          <a:off x="8940054" y="6107107"/>
          <a:ext cx="808038" cy="581025"/>
        </p:xfrm>
        <a:graphic>
          <a:graphicData uri="http://schemas.openxmlformats.org/presentationml/2006/ole">
            <mc:AlternateContent xmlns:mc="http://schemas.openxmlformats.org/markup-compatibility/2006">
              <mc:Choice xmlns:v="urn:schemas-microsoft-com:vml" Requires="v">
                <p:oleObj name="Equation" r:id="rId12" imgW="545760" imgH="393480" progId="Equation.DSMT4">
                  <p:embed/>
                </p:oleObj>
              </mc:Choice>
              <mc:Fallback>
                <p:oleObj name="Equation" r:id="rId12" imgW="545760" imgH="393480" progId="Equation.DSMT4">
                  <p:embed/>
                  <p:pic>
                    <p:nvPicPr>
                      <p:cNvPr id="71" name="Object 70">
                        <a:extLst>
                          <a:ext uri="{FF2B5EF4-FFF2-40B4-BE49-F238E27FC236}">
                            <a16:creationId xmlns:a16="http://schemas.microsoft.com/office/drawing/2014/main" id="{342F3C8F-47A8-40A3-82F8-6E8FBC74BA4C}"/>
                          </a:ext>
                        </a:extLst>
                      </p:cNvPr>
                      <p:cNvPicPr/>
                      <p:nvPr/>
                    </p:nvPicPr>
                    <p:blipFill>
                      <a:blip r:embed="rId13"/>
                      <a:stretch>
                        <a:fillRect/>
                      </a:stretch>
                    </p:blipFill>
                    <p:spPr>
                      <a:xfrm>
                        <a:off x="8940054" y="6107107"/>
                        <a:ext cx="808038" cy="58102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609353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8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8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7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8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8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71"/>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5" grpId="0" animBg="1"/>
      <p:bldP spid="48" grpId="0" animBg="1"/>
      <p:bldP spid="51" grpId="0" animBg="1"/>
      <p:bldP spid="65" grpId="0" animBg="1"/>
      <p:bldP spid="67" grpId="0"/>
      <p:bldP spid="69" grpId="0"/>
      <p:bldP spid="80" grpId="0"/>
      <p:bldP spid="81" grpId="0"/>
      <p:bldP spid="84" grpId="0"/>
      <p:bldP spid="8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Object 24">
            <a:extLst>
              <a:ext uri="{FF2B5EF4-FFF2-40B4-BE49-F238E27FC236}">
                <a16:creationId xmlns:a16="http://schemas.microsoft.com/office/drawing/2014/main" id="{82A5398C-8D91-45C6-A82E-CE21D2DEC743}"/>
              </a:ext>
            </a:extLst>
          </p:cNvPr>
          <p:cNvGraphicFramePr>
            <a:graphicFrameLocks noChangeAspect="1"/>
          </p:cNvGraphicFramePr>
          <p:nvPr>
            <p:extLst>
              <p:ext uri="{D42A27DB-BD31-4B8C-83A1-F6EECF244321}">
                <p14:modId xmlns:p14="http://schemas.microsoft.com/office/powerpoint/2010/main" val="3000507014"/>
              </p:ext>
            </p:extLst>
          </p:nvPr>
        </p:nvGraphicFramePr>
        <p:xfrm>
          <a:off x="259177" y="1221104"/>
          <a:ext cx="2965450" cy="2046287"/>
        </p:xfrm>
        <a:graphic>
          <a:graphicData uri="http://schemas.openxmlformats.org/presentationml/2006/ole">
            <mc:AlternateContent xmlns:mc="http://schemas.openxmlformats.org/markup-compatibility/2006">
              <mc:Choice xmlns:v="urn:schemas-microsoft-com:vml" Requires="v">
                <p:oleObj name="Bitmap Image" r:id="rId2" imgW="2148840" imgH="1486080" progId="Paint.Picture">
                  <p:embed/>
                </p:oleObj>
              </mc:Choice>
              <mc:Fallback>
                <p:oleObj name="Bitmap Image" r:id="rId2" imgW="2148840" imgH="1486080" progId="Paint.Picture">
                  <p:embed/>
                  <p:pic>
                    <p:nvPicPr>
                      <p:cNvPr id="3" name="Object 2">
                        <a:extLst>
                          <a:ext uri="{FF2B5EF4-FFF2-40B4-BE49-F238E27FC236}">
                            <a16:creationId xmlns:a16="http://schemas.microsoft.com/office/drawing/2014/main" id="{C50B474D-C3A7-43B5-A3C9-B8F49F1A178C}"/>
                          </a:ext>
                        </a:extLst>
                      </p:cNvPr>
                      <p:cNvPicPr>
                        <a:picLocks noChangeAspect="1" noChangeArrowheads="1"/>
                      </p:cNvPicPr>
                      <p:nvPr/>
                    </p:nvPicPr>
                    <p:blipFill>
                      <a:blip r:embed="rId3"/>
                      <a:srcRect/>
                      <a:stretch>
                        <a:fillRect/>
                      </a:stretch>
                    </p:blipFill>
                    <p:spPr bwMode="auto">
                      <a:xfrm>
                        <a:off x="259177" y="1221104"/>
                        <a:ext cx="2965450" cy="2046287"/>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44E33F16-FA0F-415E-B793-416592B08EC9}"/>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3" name="TextBox 2">
            <a:extLst>
              <a:ext uri="{FF2B5EF4-FFF2-40B4-BE49-F238E27FC236}">
                <a16:creationId xmlns:a16="http://schemas.microsoft.com/office/drawing/2014/main" id="{12868E59-F639-49CE-98F5-8B11B4698B66}"/>
              </a:ext>
            </a:extLst>
          </p:cNvPr>
          <p:cNvSpPr txBox="1"/>
          <p:nvPr/>
        </p:nvSpPr>
        <p:spPr>
          <a:xfrm>
            <a:off x="4074542" y="1316572"/>
            <a:ext cx="3943835" cy="338554"/>
          </a:xfrm>
          <a:prstGeom prst="rect">
            <a:avLst/>
          </a:prstGeom>
          <a:noFill/>
          <a:ln>
            <a:solidFill>
              <a:srgbClr val="00B050"/>
            </a:solidFill>
          </a:ln>
        </p:spPr>
        <p:txBody>
          <a:bodyPr wrap="square" rtlCol="0">
            <a:spAutoFit/>
          </a:bodyPr>
          <a:lstStyle/>
          <a:p>
            <a:r>
              <a:rPr lang="en-US" sz="1600" dirty="0"/>
              <a:t>4. Solve the KCL, KVL equations for the i’s</a:t>
            </a:r>
          </a:p>
        </p:txBody>
      </p:sp>
      <p:graphicFrame>
        <p:nvGraphicFramePr>
          <p:cNvPr id="4" name="Object 3">
            <a:extLst>
              <a:ext uri="{FF2B5EF4-FFF2-40B4-BE49-F238E27FC236}">
                <a16:creationId xmlns:a16="http://schemas.microsoft.com/office/drawing/2014/main" id="{8796D917-D38A-479E-858B-854D7DD2CB4E}"/>
              </a:ext>
            </a:extLst>
          </p:cNvPr>
          <p:cNvGraphicFramePr>
            <a:graphicFrameLocks noChangeAspect="1"/>
          </p:cNvGraphicFramePr>
          <p:nvPr>
            <p:extLst>
              <p:ext uri="{D42A27DB-BD31-4B8C-83A1-F6EECF244321}">
                <p14:modId xmlns:p14="http://schemas.microsoft.com/office/powerpoint/2010/main" val="2844514177"/>
              </p:ext>
            </p:extLst>
          </p:nvPr>
        </p:nvGraphicFramePr>
        <p:xfrm>
          <a:off x="4119756" y="2364261"/>
          <a:ext cx="1087438" cy="935037"/>
        </p:xfrm>
        <a:graphic>
          <a:graphicData uri="http://schemas.openxmlformats.org/presentationml/2006/ole">
            <mc:AlternateContent xmlns:mc="http://schemas.openxmlformats.org/markup-compatibility/2006">
              <mc:Choice xmlns:v="urn:schemas-microsoft-com:vml" Requires="v">
                <p:oleObj name="Equation" r:id="rId4" imgW="799920" imgH="685800" progId="Equation.DSMT4">
                  <p:embed/>
                </p:oleObj>
              </mc:Choice>
              <mc:Fallback>
                <p:oleObj name="Equation" r:id="rId4" imgW="799920" imgH="685800" progId="Equation.DSMT4">
                  <p:embed/>
                  <p:pic>
                    <p:nvPicPr>
                      <p:cNvPr id="5" name="Object 4">
                        <a:extLst>
                          <a:ext uri="{FF2B5EF4-FFF2-40B4-BE49-F238E27FC236}">
                            <a16:creationId xmlns:a16="http://schemas.microsoft.com/office/drawing/2014/main" id="{B1192BF6-329B-48CF-939E-CD6FEF852FE4}"/>
                          </a:ext>
                        </a:extLst>
                      </p:cNvPr>
                      <p:cNvPicPr/>
                      <p:nvPr/>
                    </p:nvPicPr>
                    <p:blipFill>
                      <a:blip r:embed="rId5"/>
                      <a:stretch>
                        <a:fillRect/>
                      </a:stretch>
                    </p:blipFill>
                    <p:spPr>
                      <a:xfrm>
                        <a:off x="4119756" y="2364261"/>
                        <a:ext cx="1087438" cy="93503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463A29A5-AA28-4C70-8932-9F3FE614AA90}"/>
              </a:ext>
            </a:extLst>
          </p:cNvPr>
          <p:cNvSpPr txBox="1"/>
          <p:nvPr/>
        </p:nvSpPr>
        <p:spPr>
          <a:xfrm>
            <a:off x="4021069" y="1820779"/>
            <a:ext cx="3264035" cy="338554"/>
          </a:xfrm>
          <a:prstGeom prst="rect">
            <a:avLst/>
          </a:prstGeom>
          <a:noFill/>
        </p:spPr>
        <p:txBody>
          <a:bodyPr wrap="none" rtlCol="0">
            <a:spAutoFit/>
          </a:bodyPr>
          <a:lstStyle/>
          <a:p>
            <a:r>
              <a:rPr lang="en-US" sz="1600" dirty="0"/>
              <a:t>These are the three equations so far:</a:t>
            </a:r>
          </a:p>
        </p:txBody>
      </p:sp>
      <p:sp>
        <p:nvSpPr>
          <p:cNvPr id="6" name="TextBox 5">
            <a:extLst>
              <a:ext uri="{FF2B5EF4-FFF2-40B4-BE49-F238E27FC236}">
                <a16:creationId xmlns:a16="http://schemas.microsoft.com/office/drawing/2014/main" id="{EBB2FF51-9DF5-42EE-B37B-AF5DCE4DE094}"/>
              </a:ext>
            </a:extLst>
          </p:cNvPr>
          <p:cNvSpPr txBox="1"/>
          <p:nvPr/>
        </p:nvSpPr>
        <p:spPr>
          <a:xfrm>
            <a:off x="380079" y="3429000"/>
            <a:ext cx="5971250" cy="338554"/>
          </a:xfrm>
          <a:prstGeom prst="rect">
            <a:avLst/>
          </a:prstGeom>
          <a:noFill/>
        </p:spPr>
        <p:txBody>
          <a:bodyPr wrap="none" rtlCol="0">
            <a:spAutoFit/>
          </a:bodyPr>
          <a:lstStyle/>
          <a:p>
            <a:r>
              <a:rPr lang="en-US" sz="1600" dirty="0"/>
              <a:t>You can use a matrix to solve them if you wish.  It would look like this:</a:t>
            </a:r>
            <a:endParaRPr lang="en-US" dirty="0"/>
          </a:p>
        </p:txBody>
      </p:sp>
      <p:graphicFrame>
        <p:nvGraphicFramePr>
          <p:cNvPr id="7" name="Object 6">
            <a:extLst>
              <a:ext uri="{FF2B5EF4-FFF2-40B4-BE49-F238E27FC236}">
                <a16:creationId xmlns:a16="http://schemas.microsoft.com/office/drawing/2014/main" id="{1F45A51B-EA75-4693-8BC0-CA7812148E2D}"/>
              </a:ext>
            </a:extLst>
          </p:cNvPr>
          <p:cNvGraphicFramePr>
            <a:graphicFrameLocks noChangeAspect="1"/>
          </p:cNvGraphicFramePr>
          <p:nvPr>
            <p:extLst>
              <p:ext uri="{D42A27DB-BD31-4B8C-83A1-F6EECF244321}">
                <p14:modId xmlns:p14="http://schemas.microsoft.com/office/powerpoint/2010/main" val="4200479620"/>
              </p:ext>
            </p:extLst>
          </p:nvPr>
        </p:nvGraphicFramePr>
        <p:xfrm>
          <a:off x="587830" y="3929163"/>
          <a:ext cx="1889125" cy="860425"/>
        </p:xfrm>
        <a:graphic>
          <a:graphicData uri="http://schemas.openxmlformats.org/presentationml/2006/ole">
            <mc:AlternateContent xmlns:mc="http://schemas.openxmlformats.org/markup-compatibility/2006">
              <mc:Choice xmlns:v="urn:schemas-microsoft-com:vml" Requires="v">
                <p:oleObj name="Equation" r:id="rId6" imgW="1562040" imgH="711000" progId="Equation.DSMT4">
                  <p:embed/>
                </p:oleObj>
              </mc:Choice>
              <mc:Fallback>
                <p:oleObj name="Equation" r:id="rId6" imgW="1562040" imgH="711000" progId="Equation.DSMT4">
                  <p:embed/>
                  <p:pic>
                    <p:nvPicPr>
                      <p:cNvPr id="8" name="Object 7">
                        <a:extLst>
                          <a:ext uri="{FF2B5EF4-FFF2-40B4-BE49-F238E27FC236}">
                            <a16:creationId xmlns:a16="http://schemas.microsoft.com/office/drawing/2014/main" id="{A5AB9FCC-1BBD-4B77-9682-6375014147E2}"/>
                          </a:ext>
                        </a:extLst>
                      </p:cNvPr>
                      <p:cNvPicPr/>
                      <p:nvPr/>
                    </p:nvPicPr>
                    <p:blipFill>
                      <a:blip r:embed="rId7"/>
                      <a:stretch>
                        <a:fillRect/>
                      </a:stretch>
                    </p:blipFill>
                    <p:spPr>
                      <a:xfrm>
                        <a:off x="587830" y="3929163"/>
                        <a:ext cx="1889125" cy="860425"/>
                      </a:xfrm>
                      <a:prstGeom prst="rect">
                        <a:avLst/>
                      </a:prstGeom>
                    </p:spPr>
                  </p:pic>
                </p:oleObj>
              </mc:Fallback>
            </mc:AlternateContent>
          </a:graphicData>
        </a:graphic>
      </p:graphicFrame>
      <p:cxnSp>
        <p:nvCxnSpPr>
          <p:cNvPr id="8" name="Straight Arrow Connector 7">
            <a:extLst>
              <a:ext uri="{FF2B5EF4-FFF2-40B4-BE49-F238E27FC236}">
                <a16:creationId xmlns:a16="http://schemas.microsoft.com/office/drawing/2014/main" id="{E28DD4A6-C76D-4D3C-B25F-8A68D244CABE}"/>
              </a:ext>
            </a:extLst>
          </p:cNvPr>
          <p:cNvCxnSpPr/>
          <p:nvPr/>
        </p:nvCxnSpPr>
        <p:spPr>
          <a:xfrm>
            <a:off x="2711279" y="4388116"/>
            <a:ext cx="5133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a:extLst>
              <a:ext uri="{FF2B5EF4-FFF2-40B4-BE49-F238E27FC236}">
                <a16:creationId xmlns:a16="http://schemas.microsoft.com/office/drawing/2014/main" id="{821942F3-7CC8-4CDA-A2E1-2F73A53C2CF0}"/>
              </a:ext>
            </a:extLst>
          </p:cNvPr>
          <p:cNvGraphicFramePr>
            <a:graphicFrameLocks noChangeAspect="1"/>
          </p:cNvGraphicFramePr>
          <p:nvPr>
            <p:extLst>
              <p:ext uri="{D42A27DB-BD31-4B8C-83A1-F6EECF244321}">
                <p14:modId xmlns:p14="http://schemas.microsoft.com/office/powerpoint/2010/main" val="249111469"/>
              </p:ext>
            </p:extLst>
          </p:nvPr>
        </p:nvGraphicFramePr>
        <p:xfrm>
          <a:off x="3426934" y="3929163"/>
          <a:ext cx="2028825" cy="892175"/>
        </p:xfrm>
        <a:graphic>
          <a:graphicData uri="http://schemas.openxmlformats.org/presentationml/2006/ole">
            <mc:AlternateContent xmlns:mc="http://schemas.openxmlformats.org/markup-compatibility/2006">
              <mc:Choice xmlns:v="urn:schemas-microsoft-com:vml" Requires="v">
                <p:oleObj name="Equation" r:id="rId8" imgW="1676160" imgH="736560" progId="Equation.DSMT4">
                  <p:embed/>
                </p:oleObj>
              </mc:Choice>
              <mc:Fallback>
                <p:oleObj name="Equation" r:id="rId8" imgW="1676160" imgH="736560" progId="Equation.DSMT4">
                  <p:embed/>
                  <p:pic>
                    <p:nvPicPr>
                      <p:cNvPr id="11" name="Object 10">
                        <a:extLst>
                          <a:ext uri="{FF2B5EF4-FFF2-40B4-BE49-F238E27FC236}">
                            <a16:creationId xmlns:a16="http://schemas.microsoft.com/office/drawing/2014/main" id="{4C0D6CA1-BB8C-42E9-8526-AAB315B90DEB}"/>
                          </a:ext>
                        </a:extLst>
                      </p:cNvPr>
                      <p:cNvPicPr/>
                      <p:nvPr/>
                    </p:nvPicPr>
                    <p:blipFill>
                      <a:blip r:embed="rId9"/>
                      <a:stretch>
                        <a:fillRect/>
                      </a:stretch>
                    </p:blipFill>
                    <p:spPr>
                      <a:xfrm>
                        <a:off x="3426934" y="3929163"/>
                        <a:ext cx="2028825" cy="89217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AC17F193-7D9A-4441-ACFB-53CCCF34E622}"/>
              </a:ext>
            </a:extLst>
          </p:cNvPr>
          <p:cNvGraphicFramePr>
            <a:graphicFrameLocks noChangeAspect="1"/>
          </p:cNvGraphicFramePr>
          <p:nvPr>
            <p:extLst>
              <p:ext uri="{D42A27DB-BD31-4B8C-83A1-F6EECF244321}">
                <p14:modId xmlns:p14="http://schemas.microsoft.com/office/powerpoint/2010/main" val="1705976257"/>
              </p:ext>
            </p:extLst>
          </p:nvPr>
        </p:nvGraphicFramePr>
        <p:xfrm>
          <a:off x="6424461" y="3957109"/>
          <a:ext cx="1041400" cy="862013"/>
        </p:xfrm>
        <a:graphic>
          <a:graphicData uri="http://schemas.openxmlformats.org/presentationml/2006/ole">
            <mc:AlternateContent xmlns:mc="http://schemas.openxmlformats.org/markup-compatibility/2006">
              <mc:Choice xmlns:v="urn:schemas-microsoft-com:vml" Requires="v">
                <p:oleObj name="Equation" r:id="rId10" imgW="863280" imgH="711000" progId="Equation.DSMT4">
                  <p:embed/>
                </p:oleObj>
              </mc:Choice>
              <mc:Fallback>
                <p:oleObj name="Equation" r:id="rId10" imgW="863280" imgH="711000" progId="Equation.DSMT4">
                  <p:embed/>
                  <p:pic>
                    <p:nvPicPr>
                      <p:cNvPr id="12" name="Object 11">
                        <a:extLst>
                          <a:ext uri="{FF2B5EF4-FFF2-40B4-BE49-F238E27FC236}">
                            <a16:creationId xmlns:a16="http://schemas.microsoft.com/office/drawing/2014/main" id="{6A5F6264-E0B3-4850-B583-5F3622CE2A8A}"/>
                          </a:ext>
                        </a:extLst>
                      </p:cNvPr>
                      <p:cNvPicPr/>
                      <p:nvPr/>
                    </p:nvPicPr>
                    <p:blipFill>
                      <a:blip r:embed="rId11"/>
                      <a:stretch>
                        <a:fillRect/>
                      </a:stretch>
                    </p:blipFill>
                    <p:spPr>
                      <a:xfrm>
                        <a:off x="6424461" y="3957109"/>
                        <a:ext cx="1041400" cy="862013"/>
                      </a:xfrm>
                      <a:prstGeom prst="rect">
                        <a:avLst/>
                      </a:prstGeom>
                    </p:spPr>
                  </p:pic>
                </p:oleObj>
              </mc:Fallback>
            </mc:AlternateContent>
          </a:graphicData>
        </a:graphic>
      </p:graphicFrame>
      <p:cxnSp>
        <p:nvCxnSpPr>
          <p:cNvPr id="11" name="Straight Arrow Connector 10">
            <a:extLst>
              <a:ext uri="{FF2B5EF4-FFF2-40B4-BE49-F238E27FC236}">
                <a16:creationId xmlns:a16="http://schemas.microsoft.com/office/drawing/2014/main" id="{17A781D0-C647-452C-8FE5-CAAC2BC44506}"/>
              </a:ext>
            </a:extLst>
          </p:cNvPr>
          <p:cNvCxnSpPr/>
          <p:nvPr/>
        </p:nvCxnSpPr>
        <p:spPr>
          <a:xfrm>
            <a:off x="5653086" y="4368234"/>
            <a:ext cx="5133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77303EC-CC2C-4FC0-ADB7-859761217741}"/>
              </a:ext>
            </a:extLst>
          </p:cNvPr>
          <p:cNvCxnSpPr/>
          <p:nvPr/>
        </p:nvCxnSpPr>
        <p:spPr>
          <a:xfrm flipH="1">
            <a:off x="745434" y="2959767"/>
            <a:ext cx="874644" cy="0"/>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60F0C3E-C4AA-4857-919D-D3020C979C5F}"/>
              </a:ext>
            </a:extLst>
          </p:cNvPr>
          <p:cNvCxnSpPr>
            <a:cxnSpLocks/>
          </p:cNvCxnSpPr>
          <p:nvPr/>
        </p:nvCxnSpPr>
        <p:spPr>
          <a:xfrm flipV="1">
            <a:off x="675860" y="2376671"/>
            <a:ext cx="0" cy="543339"/>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4444A56-0B5D-45DF-BAE8-CDFACA162E22}"/>
              </a:ext>
            </a:extLst>
          </p:cNvPr>
          <p:cNvCxnSpPr>
            <a:cxnSpLocks/>
          </p:cNvCxnSpPr>
          <p:nvPr/>
        </p:nvCxnSpPr>
        <p:spPr>
          <a:xfrm flipV="1">
            <a:off x="675860" y="1846584"/>
            <a:ext cx="0" cy="357285"/>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5BDA608-458B-456C-A056-26D15A1C0EAF}"/>
              </a:ext>
            </a:extLst>
          </p:cNvPr>
          <p:cNvCxnSpPr>
            <a:cxnSpLocks/>
          </p:cNvCxnSpPr>
          <p:nvPr/>
        </p:nvCxnSpPr>
        <p:spPr>
          <a:xfrm flipV="1">
            <a:off x="795129" y="1680339"/>
            <a:ext cx="913642" cy="1"/>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115BDD-B9A5-4149-9CC4-2FB95D77C918}"/>
              </a:ext>
            </a:extLst>
          </p:cNvPr>
          <p:cNvCxnSpPr>
            <a:cxnSpLocks/>
          </p:cNvCxnSpPr>
          <p:nvPr/>
        </p:nvCxnSpPr>
        <p:spPr>
          <a:xfrm>
            <a:off x="1777587" y="1680339"/>
            <a:ext cx="0" cy="1239671"/>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00823BC-3C16-48D8-9216-58D1C91BA887}"/>
              </a:ext>
            </a:extLst>
          </p:cNvPr>
          <p:cNvCxnSpPr>
            <a:cxnSpLocks/>
          </p:cNvCxnSpPr>
          <p:nvPr/>
        </p:nvCxnSpPr>
        <p:spPr>
          <a:xfrm flipV="1">
            <a:off x="1846404" y="1680339"/>
            <a:ext cx="866978" cy="1"/>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F7677F1C-E84D-49F4-B4E5-25F85498D7CB}"/>
              </a:ext>
            </a:extLst>
          </p:cNvPr>
          <p:cNvCxnSpPr>
            <a:cxnSpLocks/>
          </p:cNvCxnSpPr>
          <p:nvPr/>
        </p:nvCxnSpPr>
        <p:spPr>
          <a:xfrm>
            <a:off x="2825546" y="1683410"/>
            <a:ext cx="0" cy="123660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3CCBF3A-F8D3-48A4-9D68-D2329E7D62B6}"/>
              </a:ext>
            </a:extLst>
          </p:cNvPr>
          <p:cNvCxnSpPr>
            <a:cxnSpLocks/>
          </p:cNvCxnSpPr>
          <p:nvPr/>
        </p:nvCxnSpPr>
        <p:spPr>
          <a:xfrm flipH="1">
            <a:off x="1846404" y="2959767"/>
            <a:ext cx="875400"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4D9A8DB-3F6A-41D0-9AF1-A5B8FBB70467}"/>
              </a:ext>
            </a:extLst>
          </p:cNvPr>
          <p:cNvSpPr txBox="1"/>
          <p:nvPr/>
        </p:nvSpPr>
        <p:spPr>
          <a:xfrm>
            <a:off x="380079" y="2463674"/>
            <a:ext cx="316112" cy="369332"/>
          </a:xfrm>
          <a:prstGeom prst="rect">
            <a:avLst/>
          </a:prstGeom>
          <a:noFill/>
        </p:spPr>
        <p:txBody>
          <a:bodyPr wrap="none" rtlCol="0">
            <a:spAutoFit/>
          </a:bodyPr>
          <a:lstStyle/>
          <a:p>
            <a:r>
              <a:rPr lang="en-US" dirty="0">
                <a:solidFill>
                  <a:srgbClr val="00B050"/>
                </a:solidFill>
              </a:rPr>
              <a:t>i</a:t>
            </a:r>
            <a:r>
              <a:rPr lang="en-US" baseline="-25000" dirty="0">
                <a:solidFill>
                  <a:srgbClr val="00B050"/>
                </a:solidFill>
              </a:rPr>
              <a:t>1</a:t>
            </a:r>
            <a:endParaRPr lang="en-US" dirty="0">
              <a:solidFill>
                <a:srgbClr val="00B050"/>
              </a:solidFill>
            </a:endParaRPr>
          </a:p>
        </p:txBody>
      </p:sp>
      <p:sp>
        <p:nvSpPr>
          <p:cNvPr id="21" name="TextBox 20">
            <a:extLst>
              <a:ext uri="{FF2B5EF4-FFF2-40B4-BE49-F238E27FC236}">
                <a16:creationId xmlns:a16="http://schemas.microsoft.com/office/drawing/2014/main" id="{042C182D-0536-4F72-8B42-CE3B96726FDA}"/>
              </a:ext>
            </a:extLst>
          </p:cNvPr>
          <p:cNvSpPr txBox="1"/>
          <p:nvPr/>
        </p:nvSpPr>
        <p:spPr>
          <a:xfrm>
            <a:off x="1777587" y="1690249"/>
            <a:ext cx="316112" cy="369332"/>
          </a:xfrm>
          <a:prstGeom prst="rect">
            <a:avLst/>
          </a:prstGeom>
          <a:noFill/>
        </p:spPr>
        <p:txBody>
          <a:bodyPr wrap="none" rtlCol="0">
            <a:spAutoFit/>
          </a:bodyPr>
          <a:lstStyle/>
          <a:p>
            <a:r>
              <a:rPr lang="en-US" dirty="0">
                <a:solidFill>
                  <a:schemeClr val="accent2"/>
                </a:solidFill>
              </a:rPr>
              <a:t>i</a:t>
            </a:r>
            <a:r>
              <a:rPr lang="en-US" baseline="-25000" dirty="0">
                <a:solidFill>
                  <a:schemeClr val="accent2"/>
                </a:solidFill>
              </a:rPr>
              <a:t>2</a:t>
            </a:r>
            <a:endParaRPr lang="en-US" dirty="0">
              <a:solidFill>
                <a:schemeClr val="accent2"/>
              </a:solidFill>
            </a:endParaRPr>
          </a:p>
        </p:txBody>
      </p:sp>
      <p:sp>
        <p:nvSpPr>
          <p:cNvPr id="22" name="Rectangle 21">
            <a:extLst>
              <a:ext uri="{FF2B5EF4-FFF2-40B4-BE49-F238E27FC236}">
                <a16:creationId xmlns:a16="http://schemas.microsoft.com/office/drawing/2014/main" id="{45D504B9-947D-4922-83E4-8A89FDBD8926}"/>
              </a:ext>
            </a:extLst>
          </p:cNvPr>
          <p:cNvSpPr/>
          <p:nvPr/>
        </p:nvSpPr>
        <p:spPr>
          <a:xfrm>
            <a:off x="2810497" y="1661918"/>
            <a:ext cx="316112" cy="369332"/>
          </a:xfrm>
          <a:prstGeom prst="rect">
            <a:avLst/>
          </a:prstGeom>
        </p:spPr>
        <p:txBody>
          <a:bodyPr wrap="none">
            <a:spAutoFit/>
          </a:bodyPr>
          <a:lstStyle/>
          <a:p>
            <a:r>
              <a:rPr lang="en-US" dirty="0">
                <a:solidFill>
                  <a:srgbClr val="7030A0"/>
                </a:solidFill>
              </a:rPr>
              <a:t>i</a:t>
            </a:r>
            <a:r>
              <a:rPr lang="en-US" baseline="-25000" dirty="0">
                <a:solidFill>
                  <a:srgbClr val="7030A0"/>
                </a:solidFill>
              </a:rPr>
              <a:t>3</a:t>
            </a:r>
            <a:endParaRPr lang="en-US" dirty="0">
              <a:solidFill>
                <a:srgbClr val="7030A0"/>
              </a:solidFill>
            </a:endParaRPr>
          </a:p>
        </p:txBody>
      </p:sp>
      <p:sp>
        <p:nvSpPr>
          <p:cNvPr id="26" name="TextBox 25">
            <a:extLst>
              <a:ext uri="{FF2B5EF4-FFF2-40B4-BE49-F238E27FC236}">
                <a16:creationId xmlns:a16="http://schemas.microsoft.com/office/drawing/2014/main" id="{5CC7F789-9417-4618-B951-79F72DD0F267}"/>
              </a:ext>
            </a:extLst>
          </p:cNvPr>
          <p:cNvSpPr txBox="1"/>
          <p:nvPr/>
        </p:nvSpPr>
        <p:spPr>
          <a:xfrm>
            <a:off x="347292" y="5135689"/>
            <a:ext cx="2346220" cy="338554"/>
          </a:xfrm>
          <a:prstGeom prst="rect">
            <a:avLst/>
          </a:prstGeom>
          <a:noFill/>
        </p:spPr>
        <p:txBody>
          <a:bodyPr wrap="none" rtlCol="0">
            <a:spAutoFit/>
          </a:bodyPr>
          <a:lstStyle/>
          <a:p>
            <a:r>
              <a:rPr lang="en-US" sz="1600" dirty="0"/>
              <a:t>So the power delivered is:</a:t>
            </a:r>
            <a:endParaRPr lang="en-US" dirty="0"/>
          </a:p>
        </p:txBody>
      </p:sp>
      <p:sp>
        <p:nvSpPr>
          <p:cNvPr id="27" name="TextBox 26">
            <a:extLst>
              <a:ext uri="{FF2B5EF4-FFF2-40B4-BE49-F238E27FC236}">
                <a16:creationId xmlns:a16="http://schemas.microsoft.com/office/drawing/2014/main" id="{BA71F52C-3CB3-45B7-A7F6-AD5868988519}"/>
              </a:ext>
            </a:extLst>
          </p:cNvPr>
          <p:cNvSpPr txBox="1"/>
          <p:nvPr/>
        </p:nvSpPr>
        <p:spPr>
          <a:xfrm>
            <a:off x="7887912" y="3922430"/>
            <a:ext cx="4128497" cy="830997"/>
          </a:xfrm>
          <a:prstGeom prst="rect">
            <a:avLst/>
          </a:prstGeom>
          <a:noFill/>
        </p:spPr>
        <p:txBody>
          <a:bodyPr wrap="square" rtlCol="0">
            <a:spAutoFit/>
          </a:bodyPr>
          <a:lstStyle/>
          <a:p>
            <a:r>
              <a:rPr lang="en-US" sz="1600" dirty="0"/>
              <a:t>The negative sign on i</a:t>
            </a:r>
            <a:r>
              <a:rPr lang="en-US" sz="1600" baseline="-25000" dirty="0"/>
              <a:t>3</a:t>
            </a:r>
            <a:r>
              <a:rPr lang="en-US" sz="1600" dirty="0"/>
              <a:t> means that we guessed the direction of the current wrong, and it actually flows the other way.</a:t>
            </a:r>
          </a:p>
        </p:txBody>
      </p:sp>
      <p:graphicFrame>
        <p:nvGraphicFramePr>
          <p:cNvPr id="28" name="Object 27">
            <a:extLst>
              <a:ext uri="{FF2B5EF4-FFF2-40B4-BE49-F238E27FC236}">
                <a16:creationId xmlns:a16="http://schemas.microsoft.com/office/drawing/2014/main" id="{DF53037B-3EEE-4702-B8A2-33171E543170}"/>
              </a:ext>
            </a:extLst>
          </p:cNvPr>
          <p:cNvGraphicFramePr>
            <a:graphicFrameLocks noChangeAspect="1"/>
          </p:cNvGraphicFramePr>
          <p:nvPr>
            <p:extLst>
              <p:ext uri="{D42A27DB-BD31-4B8C-83A1-F6EECF244321}">
                <p14:modId xmlns:p14="http://schemas.microsoft.com/office/powerpoint/2010/main" val="821915571"/>
              </p:ext>
            </p:extLst>
          </p:nvPr>
        </p:nvGraphicFramePr>
        <p:xfrm>
          <a:off x="2844952" y="5135692"/>
          <a:ext cx="2012498" cy="338551"/>
        </p:xfrm>
        <a:graphic>
          <a:graphicData uri="http://schemas.openxmlformats.org/presentationml/2006/ole">
            <mc:AlternateContent xmlns:mc="http://schemas.openxmlformats.org/markup-compatibility/2006">
              <mc:Choice xmlns:v="urn:schemas-microsoft-com:vml" Requires="v">
                <p:oleObj name="Equation" r:id="rId12" imgW="1358640" imgH="228600" progId="Equation.DSMT4">
                  <p:embed/>
                </p:oleObj>
              </mc:Choice>
              <mc:Fallback>
                <p:oleObj name="Equation" r:id="rId12" imgW="1358640" imgH="228600" progId="Equation.DSMT4">
                  <p:embed/>
                  <p:pic>
                    <p:nvPicPr>
                      <p:cNvPr id="0" name=""/>
                      <p:cNvPicPr/>
                      <p:nvPr/>
                    </p:nvPicPr>
                    <p:blipFill>
                      <a:blip r:embed="rId13"/>
                      <a:stretch>
                        <a:fillRect/>
                      </a:stretch>
                    </p:blipFill>
                    <p:spPr>
                      <a:xfrm>
                        <a:off x="2844952" y="5135692"/>
                        <a:ext cx="2012498" cy="338551"/>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74CB4517-9167-4D24-BCB3-7AE695C079F6}"/>
              </a:ext>
            </a:extLst>
          </p:cNvPr>
          <p:cNvGraphicFramePr>
            <a:graphicFrameLocks noChangeAspect="1"/>
          </p:cNvGraphicFramePr>
          <p:nvPr>
            <p:extLst>
              <p:ext uri="{D42A27DB-BD31-4B8C-83A1-F6EECF244321}">
                <p14:modId xmlns:p14="http://schemas.microsoft.com/office/powerpoint/2010/main" val="3427738678"/>
              </p:ext>
            </p:extLst>
          </p:nvPr>
        </p:nvGraphicFramePr>
        <p:xfrm>
          <a:off x="5048250" y="5164138"/>
          <a:ext cx="2649538" cy="300037"/>
        </p:xfrm>
        <a:graphic>
          <a:graphicData uri="http://schemas.openxmlformats.org/presentationml/2006/ole">
            <mc:AlternateContent xmlns:mc="http://schemas.openxmlformats.org/markup-compatibility/2006">
              <mc:Choice xmlns:v="urn:schemas-microsoft-com:vml" Requires="v">
                <p:oleObj name="Equation" r:id="rId14" imgW="1790640" imgH="203040" progId="Equation.DSMT4">
                  <p:embed/>
                </p:oleObj>
              </mc:Choice>
              <mc:Fallback>
                <p:oleObj name="Equation" r:id="rId14" imgW="1790640" imgH="203040" progId="Equation.DSMT4">
                  <p:embed/>
                  <p:pic>
                    <p:nvPicPr>
                      <p:cNvPr id="28" name="Object 27">
                        <a:extLst>
                          <a:ext uri="{FF2B5EF4-FFF2-40B4-BE49-F238E27FC236}">
                            <a16:creationId xmlns:a16="http://schemas.microsoft.com/office/drawing/2014/main" id="{DF53037B-3EEE-4702-B8A2-33171E543170}"/>
                          </a:ext>
                        </a:extLst>
                      </p:cNvPr>
                      <p:cNvPicPr/>
                      <p:nvPr/>
                    </p:nvPicPr>
                    <p:blipFill>
                      <a:blip r:embed="rId15"/>
                      <a:stretch>
                        <a:fillRect/>
                      </a:stretch>
                    </p:blipFill>
                    <p:spPr>
                      <a:xfrm>
                        <a:off x="5048250" y="5164138"/>
                        <a:ext cx="2649538" cy="300037"/>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C42B5276-F682-4CF4-A889-DDD329525B67}"/>
              </a:ext>
            </a:extLst>
          </p:cNvPr>
          <p:cNvGraphicFramePr>
            <a:graphicFrameLocks noChangeAspect="1"/>
          </p:cNvGraphicFramePr>
          <p:nvPr>
            <p:extLst>
              <p:ext uri="{D42A27DB-BD31-4B8C-83A1-F6EECF244321}">
                <p14:modId xmlns:p14="http://schemas.microsoft.com/office/powerpoint/2010/main" val="3876475256"/>
              </p:ext>
            </p:extLst>
          </p:nvPr>
        </p:nvGraphicFramePr>
        <p:xfrm>
          <a:off x="7697788" y="5173203"/>
          <a:ext cx="696913" cy="263525"/>
        </p:xfrm>
        <a:graphic>
          <a:graphicData uri="http://schemas.openxmlformats.org/presentationml/2006/ole">
            <mc:AlternateContent xmlns:mc="http://schemas.openxmlformats.org/markup-compatibility/2006">
              <mc:Choice xmlns:v="urn:schemas-microsoft-com:vml" Requires="v">
                <p:oleObj name="Equation" r:id="rId16" imgW="469800" imgH="177480" progId="Equation.DSMT4">
                  <p:embed/>
                </p:oleObj>
              </mc:Choice>
              <mc:Fallback>
                <p:oleObj name="Equation" r:id="rId16" imgW="469800" imgH="177480" progId="Equation.DSMT4">
                  <p:embed/>
                  <p:pic>
                    <p:nvPicPr>
                      <p:cNvPr id="29" name="Object 28">
                        <a:extLst>
                          <a:ext uri="{FF2B5EF4-FFF2-40B4-BE49-F238E27FC236}">
                            <a16:creationId xmlns:a16="http://schemas.microsoft.com/office/drawing/2014/main" id="{74CB4517-9167-4D24-BCB3-7AE695C079F6}"/>
                          </a:ext>
                        </a:extLst>
                      </p:cNvPr>
                      <p:cNvPicPr/>
                      <p:nvPr/>
                    </p:nvPicPr>
                    <p:blipFill>
                      <a:blip r:embed="rId17"/>
                      <a:stretch>
                        <a:fillRect/>
                      </a:stretch>
                    </p:blipFill>
                    <p:spPr>
                      <a:xfrm>
                        <a:off x="7697788" y="5173203"/>
                        <a:ext cx="696913" cy="263525"/>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6BA0693A-3EB6-4DFD-A261-A865CC36C40E}"/>
              </a:ext>
            </a:extLst>
          </p:cNvPr>
          <p:cNvSpPr txBox="1"/>
          <p:nvPr/>
        </p:nvSpPr>
        <p:spPr>
          <a:xfrm>
            <a:off x="349698" y="5820344"/>
            <a:ext cx="2540760" cy="338554"/>
          </a:xfrm>
          <a:prstGeom prst="rect">
            <a:avLst/>
          </a:prstGeom>
          <a:noFill/>
        </p:spPr>
        <p:txBody>
          <a:bodyPr wrap="none" rtlCol="0">
            <a:spAutoFit/>
          </a:bodyPr>
          <a:lstStyle/>
          <a:p>
            <a:r>
              <a:rPr lang="en-US" sz="1600" dirty="0"/>
              <a:t>And the power dissipated is:</a:t>
            </a:r>
          </a:p>
        </p:txBody>
      </p:sp>
      <p:graphicFrame>
        <p:nvGraphicFramePr>
          <p:cNvPr id="32" name="Object 31">
            <a:extLst>
              <a:ext uri="{FF2B5EF4-FFF2-40B4-BE49-F238E27FC236}">
                <a16:creationId xmlns:a16="http://schemas.microsoft.com/office/drawing/2014/main" id="{885029FD-DCD7-4A7D-BAEB-9AF62AD5E403}"/>
              </a:ext>
            </a:extLst>
          </p:cNvPr>
          <p:cNvGraphicFramePr>
            <a:graphicFrameLocks noChangeAspect="1"/>
          </p:cNvGraphicFramePr>
          <p:nvPr>
            <p:extLst>
              <p:ext uri="{D42A27DB-BD31-4B8C-83A1-F6EECF244321}">
                <p14:modId xmlns:p14="http://schemas.microsoft.com/office/powerpoint/2010/main" val="4229780946"/>
              </p:ext>
            </p:extLst>
          </p:nvPr>
        </p:nvGraphicFramePr>
        <p:xfrm>
          <a:off x="2879183" y="5817791"/>
          <a:ext cx="2328011" cy="358156"/>
        </p:xfrm>
        <a:graphic>
          <a:graphicData uri="http://schemas.openxmlformats.org/presentationml/2006/ole">
            <mc:AlternateContent xmlns:mc="http://schemas.openxmlformats.org/markup-compatibility/2006">
              <mc:Choice xmlns:v="urn:schemas-microsoft-com:vml" Requires="v">
                <p:oleObj name="Equation" r:id="rId18" imgW="1650960" imgH="253800" progId="Equation.DSMT4">
                  <p:embed/>
                </p:oleObj>
              </mc:Choice>
              <mc:Fallback>
                <p:oleObj name="Equation" r:id="rId18" imgW="1650960" imgH="253800" progId="Equation.DSMT4">
                  <p:embed/>
                  <p:pic>
                    <p:nvPicPr>
                      <p:cNvPr id="0" name=""/>
                      <p:cNvPicPr/>
                      <p:nvPr/>
                    </p:nvPicPr>
                    <p:blipFill>
                      <a:blip r:embed="rId19"/>
                      <a:stretch>
                        <a:fillRect/>
                      </a:stretch>
                    </p:blipFill>
                    <p:spPr>
                      <a:xfrm>
                        <a:off x="2879183" y="5817791"/>
                        <a:ext cx="2328011" cy="358156"/>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698B3C01-7E49-482E-9094-FB4D0443FB16}"/>
              </a:ext>
            </a:extLst>
          </p:cNvPr>
          <p:cNvGraphicFramePr>
            <a:graphicFrameLocks noChangeAspect="1"/>
          </p:cNvGraphicFramePr>
          <p:nvPr>
            <p:extLst>
              <p:ext uri="{D42A27DB-BD31-4B8C-83A1-F6EECF244321}">
                <p14:modId xmlns:p14="http://schemas.microsoft.com/office/powerpoint/2010/main" val="2957081728"/>
              </p:ext>
            </p:extLst>
          </p:nvPr>
        </p:nvGraphicFramePr>
        <p:xfrm>
          <a:off x="5305425" y="5818188"/>
          <a:ext cx="3814763" cy="322262"/>
        </p:xfrm>
        <a:graphic>
          <a:graphicData uri="http://schemas.openxmlformats.org/presentationml/2006/ole">
            <mc:AlternateContent xmlns:mc="http://schemas.openxmlformats.org/markup-compatibility/2006">
              <mc:Choice xmlns:v="urn:schemas-microsoft-com:vml" Requires="v">
                <p:oleObj name="Equation" r:id="rId20" imgW="2705040" imgH="228600" progId="Equation.DSMT4">
                  <p:embed/>
                </p:oleObj>
              </mc:Choice>
              <mc:Fallback>
                <p:oleObj name="Equation" r:id="rId20" imgW="2705040" imgH="228600" progId="Equation.DSMT4">
                  <p:embed/>
                  <p:pic>
                    <p:nvPicPr>
                      <p:cNvPr id="32" name="Object 31">
                        <a:extLst>
                          <a:ext uri="{FF2B5EF4-FFF2-40B4-BE49-F238E27FC236}">
                            <a16:creationId xmlns:a16="http://schemas.microsoft.com/office/drawing/2014/main" id="{885029FD-DCD7-4A7D-BAEB-9AF62AD5E403}"/>
                          </a:ext>
                        </a:extLst>
                      </p:cNvPr>
                      <p:cNvPicPr/>
                      <p:nvPr/>
                    </p:nvPicPr>
                    <p:blipFill>
                      <a:blip r:embed="rId21"/>
                      <a:stretch>
                        <a:fillRect/>
                      </a:stretch>
                    </p:blipFill>
                    <p:spPr>
                      <a:xfrm>
                        <a:off x="5305425" y="5818188"/>
                        <a:ext cx="3814763" cy="322262"/>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8A8EFAF2-81A1-4C35-91DC-240225138FC1}"/>
              </a:ext>
            </a:extLst>
          </p:cNvPr>
          <p:cNvGraphicFramePr>
            <a:graphicFrameLocks noChangeAspect="1"/>
          </p:cNvGraphicFramePr>
          <p:nvPr>
            <p:extLst>
              <p:ext uri="{D42A27DB-BD31-4B8C-83A1-F6EECF244321}">
                <p14:modId xmlns:p14="http://schemas.microsoft.com/office/powerpoint/2010/main" val="4255517357"/>
              </p:ext>
            </p:extLst>
          </p:nvPr>
        </p:nvGraphicFramePr>
        <p:xfrm>
          <a:off x="9170619" y="5853510"/>
          <a:ext cx="2203450" cy="249237"/>
        </p:xfrm>
        <a:graphic>
          <a:graphicData uri="http://schemas.openxmlformats.org/presentationml/2006/ole">
            <mc:AlternateContent xmlns:mc="http://schemas.openxmlformats.org/markup-compatibility/2006">
              <mc:Choice xmlns:v="urn:schemas-microsoft-com:vml" Requires="v">
                <p:oleObj name="Equation" r:id="rId22" imgW="1562040" imgH="177480" progId="Equation.DSMT4">
                  <p:embed/>
                </p:oleObj>
              </mc:Choice>
              <mc:Fallback>
                <p:oleObj name="Equation" r:id="rId22" imgW="1562040" imgH="177480" progId="Equation.DSMT4">
                  <p:embed/>
                  <p:pic>
                    <p:nvPicPr>
                      <p:cNvPr id="33" name="Object 32">
                        <a:extLst>
                          <a:ext uri="{FF2B5EF4-FFF2-40B4-BE49-F238E27FC236}">
                            <a16:creationId xmlns:a16="http://schemas.microsoft.com/office/drawing/2014/main" id="{698B3C01-7E49-482E-9094-FB4D0443FB16}"/>
                          </a:ext>
                        </a:extLst>
                      </p:cNvPr>
                      <p:cNvPicPr/>
                      <p:nvPr/>
                    </p:nvPicPr>
                    <p:blipFill>
                      <a:blip r:embed="rId23"/>
                      <a:stretch>
                        <a:fillRect/>
                      </a:stretch>
                    </p:blipFill>
                    <p:spPr>
                      <a:xfrm>
                        <a:off x="9170619" y="5853510"/>
                        <a:ext cx="2203450" cy="249237"/>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2FAC12BD-7052-4651-BC9E-AAF9AC34BBDB}"/>
              </a:ext>
            </a:extLst>
          </p:cNvPr>
          <p:cNvGraphicFramePr>
            <a:graphicFrameLocks noChangeAspect="1"/>
          </p:cNvGraphicFramePr>
          <p:nvPr>
            <p:extLst>
              <p:ext uri="{D42A27DB-BD31-4B8C-83A1-F6EECF244321}">
                <p14:modId xmlns:p14="http://schemas.microsoft.com/office/powerpoint/2010/main" val="1674605149"/>
              </p:ext>
            </p:extLst>
          </p:nvPr>
        </p:nvGraphicFramePr>
        <p:xfrm>
          <a:off x="11374069" y="5853509"/>
          <a:ext cx="661988" cy="249237"/>
        </p:xfrm>
        <a:graphic>
          <a:graphicData uri="http://schemas.openxmlformats.org/presentationml/2006/ole">
            <mc:AlternateContent xmlns:mc="http://schemas.openxmlformats.org/markup-compatibility/2006">
              <mc:Choice xmlns:v="urn:schemas-microsoft-com:vml" Requires="v">
                <p:oleObj name="Equation" r:id="rId24" imgW="469800" imgH="177480" progId="Equation.DSMT4">
                  <p:embed/>
                </p:oleObj>
              </mc:Choice>
              <mc:Fallback>
                <p:oleObj name="Equation" r:id="rId24" imgW="469800" imgH="177480" progId="Equation.DSMT4">
                  <p:embed/>
                  <p:pic>
                    <p:nvPicPr>
                      <p:cNvPr id="34" name="Object 33">
                        <a:extLst>
                          <a:ext uri="{FF2B5EF4-FFF2-40B4-BE49-F238E27FC236}">
                            <a16:creationId xmlns:a16="http://schemas.microsoft.com/office/drawing/2014/main" id="{8A8EFAF2-81A1-4C35-91DC-240225138FC1}"/>
                          </a:ext>
                        </a:extLst>
                      </p:cNvPr>
                      <p:cNvPicPr/>
                      <p:nvPr/>
                    </p:nvPicPr>
                    <p:blipFill>
                      <a:blip r:embed="rId25"/>
                      <a:stretch>
                        <a:fillRect/>
                      </a:stretch>
                    </p:blipFill>
                    <p:spPr>
                      <a:xfrm>
                        <a:off x="11374069" y="5853509"/>
                        <a:ext cx="661988" cy="249237"/>
                      </a:xfrm>
                      <a:prstGeom prst="rect">
                        <a:avLst/>
                      </a:prstGeom>
                    </p:spPr>
                  </p:pic>
                </p:oleObj>
              </mc:Fallback>
            </mc:AlternateContent>
          </a:graphicData>
        </a:graphic>
      </p:graphicFrame>
      <p:pic>
        <p:nvPicPr>
          <p:cNvPr id="23" name="Picture 22">
            <a:extLst>
              <a:ext uri="{FF2B5EF4-FFF2-40B4-BE49-F238E27FC236}">
                <a16:creationId xmlns:a16="http://schemas.microsoft.com/office/drawing/2014/main" id="{CFC29031-E084-4FB4-9E11-758139CE7385}"/>
              </a:ext>
            </a:extLst>
          </p:cNvPr>
          <p:cNvPicPr>
            <a:picLocks noChangeAspect="1"/>
          </p:cNvPicPr>
          <p:nvPr/>
        </p:nvPicPr>
        <p:blipFill>
          <a:blip r:embed="rId26"/>
          <a:stretch>
            <a:fillRect/>
          </a:stretch>
        </p:blipFill>
        <p:spPr>
          <a:xfrm>
            <a:off x="8394701" y="1221104"/>
            <a:ext cx="3514725" cy="2124075"/>
          </a:xfrm>
          <a:prstGeom prst="rect">
            <a:avLst/>
          </a:prstGeom>
        </p:spPr>
      </p:pic>
    </p:spTree>
    <p:extLst>
      <p:ext uri="{BB962C8B-B14F-4D97-AF65-F5344CB8AC3E}">
        <p14:creationId xmlns:p14="http://schemas.microsoft.com/office/powerpoint/2010/main" val="184142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6" grpId="0"/>
      <p:bldP spid="27"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46BF6-5398-4EF0-9304-DE313D260B8A}"/>
              </a:ext>
            </a:extLst>
          </p:cNvPr>
          <p:cNvSpPr txBox="1">
            <a:spLocks/>
          </p:cNvSpPr>
          <p:nvPr/>
        </p:nvSpPr>
        <p:spPr>
          <a:xfrm>
            <a:off x="4022558" y="317418"/>
            <a:ext cx="4571034"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graphicFrame>
        <p:nvGraphicFramePr>
          <p:cNvPr id="3" name="Object 2">
            <a:extLst>
              <a:ext uri="{FF2B5EF4-FFF2-40B4-BE49-F238E27FC236}">
                <a16:creationId xmlns:a16="http://schemas.microsoft.com/office/drawing/2014/main" id="{8860069F-A99B-4A25-A13A-789C226B3D45}"/>
              </a:ext>
            </a:extLst>
          </p:cNvPr>
          <p:cNvGraphicFramePr>
            <a:graphicFrameLocks noChangeAspect="1"/>
          </p:cNvGraphicFramePr>
          <p:nvPr>
            <p:extLst>
              <p:ext uri="{D42A27DB-BD31-4B8C-83A1-F6EECF244321}">
                <p14:modId xmlns:p14="http://schemas.microsoft.com/office/powerpoint/2010/main" val="1370515953"/>
              </p:ext>
            </p:extLst>
          </p:nvPr>
        </p:nvGraphicFramePr>
        <p:xfrm>
          <a:off x="259177" y="1221104"/>
          <a:ext cx="2965450" cy="2046287"/>
        </p:xfrm>
        <a:graphic>
          <a:graphicData uri="http://schemas.openxmlformats.org/presentationml/2006/ole">
            <mc:AlternateContent xmlns:mc="http://schemas.openxmlformats.org/markup-compatibility/2006">
              <mc:Choice xmlns:v="urn:schemas-microsoft-com:vml" Requires="v">
                <p:oleObj name="Bitmap Image" r:id="rId2" imgW="2148840" imgH="1486080" progId="Paint.Picture">
                  <p:embed/>
                </p:oleObj>
              </mc:Choice>
              <mc:Fallback>
                <p:oleObj name="Bitmap Image" r:id="rId2" imgW="2148840" imgH="1486080" progId="Paint.Picture">
                  <p:embed/>
                  <p:pic>
                    <p:nvPicPr>
                      <p:cNvPr id="25" name="Object 24">
                        <a:extLst>
                          <a:ext uri="{FF2B5EF4-FFF2-40B4-BE49-F238E27FC236}">
                            <a16:creationId xmlns:a16="http://schemas.microsoft.com/office/drawing/2014/main" id="{82A5398C-8D91-45C6-A82E-CE21D2DEC743}"/>
                          </a:ext>
                        </a:extLst>
                      </p:cNvPr>
                      <p:cNvPicPr>
                        <a:picLocks noChangeAspect="1" noChangeArrowheads="1"/>
                      </p:cNvPicPr>
                      <p:nvPr/>
                    </p:nvPicPr>
                    <p:blipFill>
                      <a:blip r:embed="rId3"/>
                      <a:srcRect/>
                      <a:stretch>
                        <a:fillRect/>
                      </a:stretch>
                    </p:blipFill>
                    <p:spPr bwMode="auto">
                      <a:xfrm>
                        <a:off x="259177" y="1221104"/>
                        <a:ext cx="2965450" cy="2046287"/>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1ECB68E3-91D5-4376-8498-91C78CDACFC0}"/>
              </a:ext>
            </a:extLst>
          </p:cNvPr>
          <p:cNvGraphicFramePr>
            <a:graphicFrameLocks noChangeAspect="1"/>
          </p:cNvGraphicFramePr>
          <p:nvPr>
            <p:extLst>
              <p:ext uri="{D42A27DB-BD31-4B8C-83A1-F6EECF244321}">
                <p14:modId xmlns:p14="http://schemas.microsoft.com/office/powerpoint/2010/main" val="4186098064"/>
              </p:ext>
            </p:extLst>
          </p:nvPr>
        </p:nvGraphicFramePr>
        <p:xfrm>
          <a:off x="4102100" y="2206625"/>
          <a:ext cx="1122363" cy="935038"/>
        </p:xfrm>
        <a:graphic>
          <a:graphicData uri="http://schemas.openxmlformats.org/presentationml/2006/ole">
            <mc:AlternateContent xmlns:mc="http://schemas.openxmlformats.org/markup-compatibility/2006">
              <mc:Choice xmlns:v="urn:schemas-microsoft-com:vml" Requires="v">
                <p:oleObj name="Equation" r:id="rId4" imgW="825480" imgH="685800" progId="Equation.DSMT4">
                  <p:embed/>
                </p:oleObj>
              </mc:Choice>
              <mc:Fallback>
                <p:oleObj name="Equation" r:id="rId4" imgW="825480" imgH="685800" progId="Equation.DSMT4">
                  <p:embed/>
                  <p:pic>
                    <p:nvPicPr>
                      <p:cNvPr id="4" name="Object 3">
                        <a:extLst>
                          <a:ext uri="{FF2B5EF4-FFF2-40B4-BE49-F238E27FC236}">
                            <a16:creationId xmlns:a16="http://schemas.microsoft.com/office/drawing/2014/main" id="{8796D917-D38A-479E-858B-854D7DD2CB4E}"/>
                          </a:ext>
                        </a:extLst>
                      </p:cNvPr>
                      <p:cNvPicPr/>
                      <p:nvPr/>
                    </p:nvPicPr>
                    <p:blipFill>
                      <a:blip r:embed="rId5"/>
                      <a:stretch>
                        <a:fillRect/>
                      </a:stretch>
                    </p:blipFill>
                    <p:spPr>
                      <a:xfrm>
                        <a:off x="4102100" y="2206625"/>
                        <a:ext cx="1122363" cy="93503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3AE7CA37-9C2F-4CB9-B3E9-0CC19C2A260E}"/>
              </a:ext>
            </a:extLst>
          </p:cNvPr>
          <p:cNvSpPr txBox="1"/>
          <p:nvPr/>
        </p:nvSpPr>
        <p:spPr>
          <a:xfrm>
            <a:off x="4022558" y="1403016"/>
            <a:ext cx="7985904" cy="584775"/>
          </a:xfrm>
          <a:prstGeom prst="rect">
            <a:avLst/>
          </a:prstGeom>
          <a:noFill/>
        </p:spPr>
        <p:txBody>
          <a:bodyPr wrap="none" rtlCol="0">
            <a:spAutoFit/>
          </a:bodyPr>
          <a:lstStyle/>
          <a:p>
            <a:r>
              <a:rPr lang="en-US" sz="1600" dirty="0"/>
              <a:t>It’s instructive to consider what would happen if we reduced the voltage of the 15V battery to</a:t>
            </a:r>
          </a:p>
          <a:p>
            <a:r>
              <a:rPr lang="en-US" sz="1600" dirty="0"/>
              <a:t>1.5V.  Then our equations would be:</a:t>
            </a:r>
          </a:p>
        </p:txBody>
      </p:sp>
      <p:sp>
        <p:nvSpPr>
          <p:cNvPr id="7" name="TextBox 6">
            <a:extLst>
              <a:ext uri="{FF2B5EF4-FFF2-40B4-BE49-F238E27FC236}">
                <a16:creationId xmlns:a16="http://schemas.microsoft.com/office/drawing/2014/main" id="{694225A9-4ED8-4AC7-9373-4E84222F70A6}"/>
              </a:ext>
            </a:extLst>
          </p:cNvPr>
          <p:cNvSpPr txBox="1"/>
          <p:nvPr/>
        </p:nvSpPr>
        <p:spPr>
          <a:xfrm>
            <a:off x="380079" y="3429000"/>
            <a:ext cx="5971250" cy="338554"/>
          </a:xfrm>
          <a:prstGeom prst="rect">
            <a:avLst/>
          </a:prstGeom>
          <a:noFill/>
        </p:spPr>
        <p:txBody>
          <a:bodyPr wrap="none" rtlCol="0">
            <a:spAutoFit/>
          </a:bodyPr>
          <a:lstStyle/>
          <a:p>
            <a:r>
              <a:rPr lang="en-US" sz="1600" dirty="0"/>
              <a:t>You can use a matrix to solve them if you wish.  It would look like this:</a:t>
            </a:r>
            <a:endParaRPr lang="en-US" dirty="0"/>
          </a:p>
        </p:txBody>
      </p:sp>
      <p:graphicFrame>
        <p:nvGraphicFramePr>
          <p:cNvPr id="8" name="Object 7">
            <a:extLst>
              <a:ext uri="{FF2B5EF4-FFF2-40B4-BE49-F238E27FC236}">
                <a16:creationId xmlns:a16="http://schemas.microsoft.com/office/drawing/2014/main" id="{CDA60101-84CC-4C20-8D67-E37A9B9495D0}"/>
              </a:ext>
            </a:extLst>
          </p:cNvPr>
          <p:cNvGraphicFramePr>
            <a:graphicFrameLocks noChangeAspect="1"/>
          </p:cNvGraphicFramePr>
          <p:nvPr>
            <p:extLst>
              <p:ext uri="{D42A27DB-BD31-4B8C-83A1-F6EECF244321}">
                <p14:modId xmlns:p14="http://schemas.microsoft.com/office/powerpoint/2010/main" val="3750091776"/>
              </p:ext>
            </p:extLst>
          </p:nvPr>
        </p:nvGraphicFramePr>
        <p:xfrm>
          <a:off x="565150" y="3929063"/>
          <a:ext cx="1935163" cy="860425"/>
        </p:xfrm>
        <a:graphic>
          <a:graphicData uri="http://schemas.openxmlformats.org/presentationml/2006/ole">
            <mc:AlternateContent xmlns:mc="http://schemas.openxmlformats.org/markup-compatibility/2006">
              <mc:Choice xmlns:v="urn:schemas-microsoft-com:vml" Requires="v">
                <p:oleObj name="Equation" r:id="rId6" imgW="1600200" imgH="711000" progId="Equation.DSMT4">
                  <p:embed/>
                </p:oleObj>
              </mc:Choice>
              <mc:Fallback>
                <p:oleObj name="Equation" r:id="rId6" imgW="1600200" imgH="711000" progId="Equation.DSMT4">
                  <p:embed/>
                  <p:pic>
                    <p:nvPicPr>
                      <p:cNvPr id="7" name="Object 6">
                        <a:extLst>
                          <a:ext uri="{FF2B5EF4-FFF2-40B4-BE49-F238E27FC236}">
                            <a16:creationId xmlns:a16="http://schemas.microsoft.com/office/drawing/2014/main" id="{1F45A51B-EA75-4693-8BC0-CA7812148E2D}"/>
                          </a:ext>
                        </a:extLst>
                      </p:cNvPr>
                      <p:cNvPicPr/>
                      <p:nvPr/>
                    </p:nvPicPr>
                    <p:blipFill>
                      <a:blip r:embed="rId7"/>
                      <a:stretch>
                        <a:fillRect/>
                      </a:stretch>
                    </p:blipFill>
                    <p:spPr>
                      <a:xfrm>
                        <a:off x="565150" y="3929063"/>
                        <a:ext cx="1935163" cy="860425"/>
                      </a:xfrm>
                      <a:prstGeom prst="rect">
                        <a:avLst/>
                      </a:prstGeom>
                    </p:spPr>
                  </p:pic>
                </p:oleObj>
              </mc:Fallback>
            </mc:AlternateContent>
          </a:graphicData>
        </a:graphic>
      </p:graphicFrame>
      <p:cxnSp>
        <p:nvCxnSpPr>
          <p:cNvPr id="9" name="Straight Arrow Connector 8">
            <a:extLst>
              <a:ext uri="{FF2B5EF4-FFF2-40B4-BE49-F238E27FC236}">
                <a16:creationId xmlns:a16="http://schemas.microsoft.com/office/drawing/2014/main" id="{7D6BAD02-3605-45EF-9F8D-530490B08EC1}"/>
              </a:ext>
            </a:extLst>
          </p:cNvPr>
          <p:cNvCxnSpPr/>
          <p:nvPr/>
        </p:nvCxnSpPr>
        <p:spPr>
          <a:xfrm>
            <a:off x="2711279" y="4388116"/>
            <a:ext cx="5133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Object 9">
            <a:extLst>
              <a:ext uri="{FF2B5EF4-FFF2-40B4-BE49-F238E27FC236}">
                <a16:creationId xmlns:a16="http://schemas.microsoft.com/office/drawing/2014/main" id="{6E4DC68E-8D88-4098-84E9-37579484ABFB}"/>
              </a:ext>
            </a:extLst>
          </p:cNvPr>
          <p:cNvGraphicFramePr>
            <a:graphicFrameLocks noChangeAspect="1"/>
          </p:cNvGraphicFramePr>
          <p:nvPr>
            <p:extLst>
              <p:ext uri="{D42A27DB-BD31-4B8C-83A1-F6EECF244321}">
                <p14:modId xmlns:p14="http://schemas.microsoft.com/office/powerpoint/2010/main" val="2254050379"/>
              </p:ext>
            </p:extLst>
          </p:nvPr>
        </p:nvGraphicFramePr>
        <p:xfrm>
          <a:off x="3413125" y="3929063"/>
          <a:ext cx="2058988" cy="892175"/>
        </p:xfrm>
        <a:graphic>
          <a:graphicData uri="http://schemas.openxmlformats.org/presentationml/2006/ole">
            <mc:AlternateContent xmlns:mc="http://schemas.openxmlformats.org/markup-compatibility/2006">
              <mc:Choice xmlns:v="urn:schemas-microsoft-com:vml" Requires="v">
                <p:oleObj name="Equation" r:id="rId8" imgW="1701720" imgH="736560" progId="Equation.DSMT4">
                  <p:embed/>
                </p:oleObj>
              </mc:Choice>
              <mc:Fallback>
                <p:oleObj name="Equation" r:id="rId8" imgW="1701720" imgH="736560" progId="Equation.DSMT4">
                  <p:embed/>
                  <p:pic>
                    <p:nvPicPr>
                      <p:cNvPr id="9" name="Object 8">
                        <a:extLst>
                          <a:ext uri="{FF2B5EF4-FFF2-40B4-BE49-F238E27FC236}">
                            <a16:creationId xmlns:a16="http://schemas.microsoft.com/office/drawing/2014/main" id="{821942F3-7CC8-4CDA-A2E1-2F73A53C2CF0}"/>
                          </a:ext>
                        </a:extLst>
                      </p:cNvPr>
                      <p:cNvPicPr/>
                      <p:nvPr/>
                    </p:nvPicPr>
                    <p:blipFill>
                      <a:blip r:embed="rId9"/>
                      <a:stretch>
                        <a:fillRect/>
                      </a:stretch>
                    </p:blipFill>
                    <p:spPr>
                      <a:xfrm>
                        <a:off x="3413125" y="3929063"/>
                        <a:ext cx="2058988" cy="892175"/>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1ECE51FB-DAD8-4F99-AA2D-9AAF94CC3819}"/>
              </a:ext>
            </a:extLst>
          </p:cNvPr>
          <p:cNvGraphicFramePr>
            <a:graphicFrameLocks noChangeAspect="1"/>
          </p:cNvGraphicFramePr>
          <p:nvPr>
            <p:extLst>
              <p:ext uri="{D42A27DB-BD31-4B8C-83A1-F6EECF244321}">
                <p14:modId xmlns:p14="http://schemas.microsoft.com/office/powerpoint/2010/main" val="3781498625"/>
              </p:ext>
            </p:extLst>
          </p:nvPr>
        </p:nvGraphicFramePr>
        <p:xfrm>
          <a:off x="6245226" y="3965915"/>
          <a:ext cx="949325" cy="862012"/>
        </p:xfrm>
        <a:graphic>
          <a:graphicData uri="http://schemas.openxmlformats.org/presentationml/2006/ole">
            <mc:AlternateContent xmlns:mc="http://schemas.openxmlformats.org/markup-compatibility/2006">
              <mc:Choice xmlns:v="urn:schemas-microsoft-com:vml" Requires="v">
                <p:oleObj name="Equation" r:id="rId10" imgW="787320" imgH="711000" progId="Equation.DSMT4">
                  <p:embed/>
                </p:oleObj>
              </mc:Choice>
              <mc:Fallback>
                <p:oleObj name="Equation" r:id="rId10" imgW="787320" imgH="711000" progId="Equation.DSMT4">
                  <p:embed/>
                  <p:pic>
                    <p:nvPicPr>
                      <p:cNvPr id="10" name="Object 9">
                        <a:extLst>
                          <a:ext uri="{FF2B5EF4-FFF2-40B4-BE49-F238E27FC236}">
                            <a16:creationId xmlns:a16="http://schemas.microsoft.com/office/drawing/2014/main" id="{AC17F193-7D9A-4441-ACFB-53CCCF34E622}"/>
                          </a:ext>
                        </a:extLst>
                      </p:cNvPr>
                      <p:cNvPicPr/>
                      <p:nvPr/>
                    </p:nvPicPr>
                    <p:blipFill>
                      <a:blip r:embed="rId11"/>
                      <a:stretch>
                        <a:fillRect/>
                      </a:stretch>
                    </p:blipFill>
                    <p:spPr>
                      <a:xfrm>
                        <a:off x="6245226" y="3965915"/>
                        <a:ext cx="949325" cy="862012"/>
                      </a:xfrm>
                      <a:prstGeom prst="rect">
                        <a:avLst/>
                      </a:prstGeom>
                    </p:spPr>
                  </p:pic>
                </p:oleObj>
              </mc:Fallback>
            </mc:AlternateContent>
          </a:graphicData>
        </a:graphic>
      </p:graphicFrame>
      <p:cxnSp>
        <p:nvCxnSpPr>
          <p:cNvPr id="12" name="Straight Arrow Connector 11">
            <a:extLst>
              <a:ext uri="{FF2B5EF4-FFF2-40B4-BE49-F238E27FC236}">
                <a16:creationId xmlns:a16="http://schemas.microsoft.com/office/drawing/2014/main" id="{75824664-2235-452F-A432-FF10260D5EE3}"/>
              </a:ext>
            </a:extLst>
          </p:cNvPr>
          <p:cNvCxnSpPr/>
          <p:nvPr/>
        </p:nvCxnSpPr>
        <p:spPr>
          <a:xfrm>
            <a:off x="5582652" y="4388116"/>
            <a:ext cx="5133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11EFE78-D7B6-4207-8B5B-380E4E09C540}"/>
              </a:ext>
            </a:extLst>
          </p:cNvPr>
          <p:cNvCxnSpPr/>
          <p:nvPr/>
        </p:nvCxnSpPr>
        <p:spPr>
          <a:xfrm flipH="1">
            <a:off x="745434" y="2959767"/>
            <a:ext cx="874644" cy="0"/>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A20F07F-97CB-49AE-B99F-910E106CBA3D}"/>
              </a:ext>
            </a:extLst>
          </p:cNvPr>
          <p:cNvCxnSpPr>
            <a:cxnSpLocks/>
          </p:cNvCxnSpPr>
          <p:nvPr/>
        </p:nvCxnSpPr>
        <p:spPr>
          <a:xfrm flipV="1">
            <a:off x="675860" y="2376671"/>
            <a:ext cx="0" cy="543339"/>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A2056A9-839B-4795-81E1-B0E4EB9460D8}"/>
              </a:ext>
            </a:extLst>
          </p:cNvPr>
          <p:cNvCxnSpPr>
            <a:cxnSpLocks/>
          </p:cNvCxnSpPr>
          <p:nvPr/>
        </p:nvCxnSpPr>
        <p:spPr>
          <a:xfrm flipV="1">
            <a:off x="675860" y="1846584"/>
            <a:ext cx="0" cy="357285"/>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6255FAE-9123-4ABD-B696-27A906482D40}"/>
              </a:ext>
            </a:extLst>
          </p:cNvPr>
          <p:cNvCxnSpPr>
            <a:cxnSpLocks/>
          </p:cNvCxnSpPr>
          <p:nvPr/>
        </p:nvCxnSpPr>
        <p:spPr>
          <a:xfrm flipV="1">
            <a:off x="795129" y="1680339"/>
            <a:ext cx="913642" cy="1"/>
          </a:xfrm>
          <a:prstGeom prst="straightConnector1">
            <a:avLst/>
          </a:prstGeom>
          <a:ln w="158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056DDB3-E69A-4BA2-A040-651505D0962C}"/>
              </a:ext>
            </a:extLst>
          </p:cNvPr>
          <p:cNvCxnSpPr>
            <a:cxnSpLocks/>
          </p:cNvCxnSpPr>
          <p:nvPr/>
        </p:nvCxnSpPr>
        <p:spPr>
          <a:xfrm>
            <a:off x="1777587" y="1680339"/>
            <a:ext cx="0" cy="1239671"/>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A943E25-3D96-4DC5-A8DF-E2A920CB7DE1}"/>
              </a:ext>
            </a:extLst>
          </p:cNvPr>
          <p:cNvCxnSpPr>
            <a:cxnSpLocks/>
          </p:cNvCxnSpPr>
          <p:nvPr/>
        </p:nvCxnSpPr>
        <p:spPr>
          <a:xfrm flipV="1">
            <a:off x="1846404" y="1680339"/>
            <a:ext cx="866978" cy="1"/>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2A758AE-3076-4409-883A-0701839989A0}"/>
              </a:ext>
            </a:extLst>
          </p:cNvPr>
          <p:cNvCxnSpPr>
            <a:cxnSpLocks/>
          </p:cNvCxnSpPr>
          <p:nvPr/>
        </p:nvCxnSpPr>
        <p:spPr>
          <a:xfrm>
            <a:off x="2825546" y="1683410"/>
            <a:ext cx="0" cy="123660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AAFC71B-8249-4349-A8C7-D02D3E5002CA}"/>
              </a:ext>
            </a:extLst>
          </p:cNvPr>
          <p:cNvCxnSpPr>
            <a:cxnSpLocks/>
          </p:cNvCxnSpPr>
          <p:nvPr/>
        </p:nvCxnSpPr>
        <p:spPr>
          <a:xfrm flipH="1">
            <a:off x="1846404" y="2959767"/>
            <a:ext cx="875400" cy="0"/>
          </a:xfrm>
          <a:prstGeom prst="straightConnector1">
            <a:avLst/>
          </a:prstGeom>
          <a:ln w="158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97C97D7-74AE-48D7-9114-7F2A9B5775BD}"/>
              </a:ext>
            </a:extLst>
          </p:cNvPr>
          <p:cNvSpPr txBox="1"/>
          <p:nvPr/>
        </p:nvSpPr>
        <p:spPr>
          <a:xfrm>
            <a:off x="380079" y="2463674"/>
            <a:ext cx="316112" cy="369332"/>
          </a:xfrm>
          <a:prstGeom prst="rect">
            <a:avLst/>
          </a:prstGeom>
          <a:noFill/>
        </p:spPr>
        <p:txBody>
          <a:bodyPr wrap="none" rtlCol="0">
            <a:spAutoFit/>
          </a:bodyPr>
          <a:lstStyle/>
          <a:p>
            <a:r>
              <a:rPr lang="en-US" dirty="0">
                <a:solidFill>
                  <a:srgbClr val="00B050"/>
                </a:solidFill>
              </a:rPr>
              <a:t>i</a:t>
            </a:r>
            <a:r>
              <a:rPr lang="en-US" baseline="-25000" dirty="0">
                <a:solidFill>
                  <a:srgbClr val="00B050"/>
                </a:solidFill>
              </a:rPr>
              <a:t>1</a:t>
            </a:r>
            <a:endParaRPr lang="en-US" dirty="0">
              <a:solidFill>
                <a:srgbClr val="00B050"/>
              </a:solidFill>
            </a:endParaRPr>
          </a:p>
        </p:txBody>
      </p:sp>
      <p:sp>
        <p:nvSpPr>
          <p:cNvPr id="22" name="TextBox 21">
            <a:extLst>
              <a:ext uri="{FF2B5EF4-FFF2-40B4-BE49-F238E27FC236}">
                <a16:creationId xmlns:a16="http://schemas.microsoft.com/office/drawing/2014/main" id="{E11C046F-CF6B-4F01-8633-BD6757CB7BFF}"/>
              </a:ext>
            </a:extLst>
          </p:cNvPr>
          <p:cNvSpPr txBox="1"/>
          <p:nvPr/>
        </p:nvSpPr>
        <p:spPr>
          <a:xfrm>
            <a:off x="1777587" y="1690249"/>
            <a:ext cx="316112" cy="369332"/>
          </a:xfrm>
          <a:prstGeom prst="rect">
            <a:avLst/>
          </a:prstGeom>
          <a:noFill/>
        </p:spPr>
        <p:txBody>
          <a:bodyPr wrap="none" rtlCol="0">
            <a:spAutoFit/>
          </a:bodyPr>
          <a:lstStyle/>
          <a:p>
            <a:r>
              <a:rPr lang="en-US" dirty="0">
                <a:solidFill>
                  <a:schemeClr val="accent2"/>
                </a:solidFill>
              </a:rPr>
              <a:t>i</a:t>
            </a:r>
            <a:r>
              <a:rPr lang="en-US" baseline="-25000" dirty="0">
                <a:solidFill>
                  <a:schemeClr val="accent2"/>
                </a:solidFill>
              </a:rPr>
              <a:t>2</a:t>
            </a:r>
            <a:endParaRPr lang="en-US" dirty="0">
              <a:solidFill>
                <a:schemeClr val="accent2"/>
              </a:solidFill>
            </a:endParaRPr>
          </a:p>
        </p:txBody>
      </p:sp>
      <p:sp>
        <p:nvSpPr>
          <p:cNvPr id="23" name="Rectangle 22">
            <a:extLst>
              <a:ext uri="{FF2B5EF4-FFF2-40B4-BE49-F238E27FC236}">
                <a16:creationId xmlns:a16="http://schemas.microsoft.com/office/drawing/2014/main" id="{D29DCD47-6B2A-4830-9EF2-6073C574FBBC}"/>
              </a:ext>
            </a:extLst>
          </p:cNvPr>
          <p:cNvSpPr/>
          <p:nvPr/>
        </p:nvSpPr>
        <p:spPr>
          <a:xfrm>
            <a:off x="2810497" y="1661918"/>
            <a:ext cx="316112" cy="369332"/>
          </a:xfrm>
          <a:prstGeom prst="rect">
            <a:avLst/>
          </a:prstGeom>
        </p:spPr>
        <p:txBody>
          <a:bodyPr wrap="none">
            <a:spAutoFit/>
          </a:bodyPr>
          <a:lstStyle/>
          <a:p>
            <a:r>
              <a:rPr lang="en-US" dirty="0">
                <a:solidFill>
                  <a:srgbClr val="7030A0"/>
                </a:solidFill>
              </a:rPr>
              <a:t>i</a:t>
            </a:r>
            <a:r>
              <a:rPr lang="en-US" baseline="-25000" dirty="0">
                <a:solidFill>
                  <a:srgbClr val="7030A0"/>
                </a:solidFill>
              </a:rPr>
              <a:t>3</a:t>
            </a:r>
            <a:endParaRPr lang="en-US" dirty="0">
              <a:solidFill>
                <a:srgbClr val="7030A0"/>
              </a:solidFill>
            </a:endParaRPr>
          </a:p>
        </p:txBody>
      </p:sp>
      <p:sp>
        <p:nvSpPr>
          <p:cNvPr id="26" name="TextBox 25">
            <a:extLst>
              <a:ext uri="{FF2B5EF4-FFF2-40B4-BE49-F238E27FC236}">
                <a16:creationId xmlns:a16="http://schemas.microsoft.com/office/drawing/2014/main" id="{904C0933-8773-4A19-8218-21DD152A5412}"/>
              </a:ext>
            </a:extLst>
          </p:cNvPr>
          <p:cNvSpPr txBox="1"/>
          <p:nvPr/>
        </p:nvSpPr>
        <p:spPr>
          <a:xfrm>
            <a:off x="347292" y="5135689"/>
            <a:ext cx="2346220" cy="338554"/>
          </a:xfrm>
          <a:prstGeom prst="rect">
            <a:avLst/>
          </a:prstGeom>
          <a:noFill/>
        </p:spPr>
        <p:txBody>
          <a:bodyPr wrap="none" rtlCol="0">
            <a:spAutoFit/>
          </a:bodyPr>
          <a:lstStyle/>
          <a:p>
            <a:r>
              <a:rPr lang="en-US" sz="1600" dirty="0"/>
              <a:t>So the power delivered is:</a:t>
            </a:r>
            <a:endParaRPr lang="en-US" dirty="0"/>
          </a:p>
        </p:txBody>
      </p:sp>
      <p:sp>
        <p:nvSpPr>
          <p:cNvPr id="27" name="TextBox 26">
            <a:extLst>
              <a:ext uri="{FF2B5EF4-FFF2-40B4-BE49-F238E27FC236}">
                <a16:creationId xmlns:a16="http://schemas.microsoft.com/office/drawing/2014/main" id="{7219401A-8CA1-4259-9519-A5135676D9BD}"/>
              </a:ext>
            </a:extLst>
          </p:cNvPr>
          <p:cNvSpPr txBox="1"/>
          <p:nvPr/>
        </p:nvSpPr>
        <p:spPr>
          <a:xfrm>
            <a:off x="7445192" y="3881918"/>
            <a:ext cx="4641297" cy="1077218"/>
          </a:xfrm>
          <a:prstGeom prst="rect">
            <a:avLst/>
          </a:prstGeom>
          <a:noFill/>
        </p:spPr>
        <p:txBody>
          <a:bodyPr wrap="square" rtlCol="0">
            <a:spAutoFit/>
          </a:bodyPr>
          <a:lstStyle/>
          <a:p>
            <a:r>
              <a:rPr lang="en-US" sz="1600" dirty="0"/>
              <a:t>We see that current would now be flowing </a:t>
            </a:r>
            <a:r>
              <a:rPr lang="en-US" sz="1600" i="1" dirty="0"/>
              <a:t>against</a:t>
            </a:r>
            <a:r>
              <a:rPr lang="en-US" sz="1600" dirty="0"/>
              <a:t> the 1.5V battery.  This means that instead of delivering power to the circuit, it would be absorbing power (essentially, recharging).</a:t>
            </a:r>
          </a:p>
        </p:txBody>
      </p:sp>
      <p:graphicFrame>
        <p:nvGraphicFramePr>
          <p:cNvPr id="28" name="Object 27">
            <a:extLst>
              <a:ext uri="{FF2B5EF4-FFF2-40B4-BE49-F238E27FC236}">
                <a16:creationId xmlns:a16="http://schemas.microsoft.com/office/drawing/2014/main" id="{6D31D560-8637-402C-BF1E-E26B96BE01E9}"/>
              </a:ext>
            </a:extLst>
          </p:cNvPr>
          <p:cNvGraphicFramePr>
            <a:graphicFrameLocks noChangeAspect="1"/>
          </p:cNvGraphicFramePr>
          <p:nvPr>
            <p:extLst>
              <p:ext uri="{D42A27DB-BD31-4B8C-83A1-F6EECF244321}">
                <p14:modId xmlns:p14="http://schemas.microsoft.com/office/powerpoint/2010/main" val="40899820"/>
              </p:ext>
            </p:extLst>
          </p:nvPr>
        </p:nvGraphicFramePr>
        <p:xfrm>
          <a:off x="3182938" y="5145502"/>
          <a:ext cx="1335087" cy="338137"/>
        </p:xfrm>
        <a:graphic>
          <a:graphicData uri="http://schemas.openxmlformats.org/presentationml/2006/ole">
            <mc:AlternateContent xmlns:mc="http://schemas.openxmlformats.org/markup-compatibility/2006">
              <mc:Choice xmlns:v="urn:schemas-microsoft-com:vml" Requires="v">
                <p:oleObj name="Equation" r:id="rId12" imgW="901440" imgH="228600" progId="Equation.DSMT4">
                  <p:embed/>
                </p:oleObj>
              </mc:Choice>
              <mc:Fallback>
                <p:oleObj name="Equation" r:id="rId12" imgW="901440" imgH="228600" progId="Equation.DSMT4">
                  <p:embed/>
                  <p:pic>
                    <p:nvPicPr>
                      <p:cNvPr id="28" name="Object 27">
                        <a:extLst>
                          <a:ext uri="{FF2B5EF4-FFF2-40B4-BE49-F238E27FC236}">
                            <a16:creationId xmlns:a16="http://schemas.microsoft.com/office/drawing/2014/main" id="{DF53037B-3EEE-4702-B8A2-33171E543170}"/>
                          </a:ext>
                        </a:extLst>
                      </p:cNvPr>
                      <p:cNvPicPr/>
                      <p:nvPr/>
                    </p:nvPicPr>
                    <p:blipFill>
                      <a:blip r:embed="rId13"/>
                      <a:stretch>
                        <a:fillRect/>
                      </a:stretch>
                    </p:blipFill>
                    <p:spPr>
                      <a:xfrm>
                        <a:off x="3182938" y="5145502"/>
                        <a:ext cx="1335087" cy="338137"/>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4C42F732-8263-4141-8B2C-3A0CBD5CD328}"/>
              </a:ext>
            </a:extLst>
          </p:cNvPr>
          <p:cNvGraphicFramePr>
            <a:graphicFrameLocks noChangeAspect="1"/>
          </p:cNvGraphicFramePr>
          <p:nvPr>
            <p:extLst>
              <p:ext uri="{D42A27DB-BD31-4B8C-83A1-F6EECF244321}">
                <p14:modId xmlns:p14="http://schemas.microsoft.com/office/powerpoint/2010/main" val="3403050425"/>
              </p:ext>
            </p:extLst>
          </p:nvPr>
        </p:nvGraphicFramePr>
        <p:xfrm>
          <a:off x="4539185" y="5164551"/>
          <a:ext cx="1390650" cy="300037"/>
        </p:xfrm>
        <a:graphic>
          <a:graphicData uri="http://schemas.openxmlformats.org/presentationml/2006/ole">
            <mc:AlternateContent xmlns:mc="http://schemas.openxmlformats.org/markup-compatibility/2006">
              <mc:Choice xmlns:v="urn:schemas-microsoft-com:vml" Requires="v">
                <p:oleObj name="Equation" r:id="rId14" imgW="939600" imgH="203040" progId="Equation.DSMT4">
                  <p:embed/>
                </p:oleObj>
              </mc:Choice>
              <mc:Fallback>
                <p:oleObj name="Equation" r:id="rId14" imgW="939600" imgH="203040" progId="Equation.DSMT4">
                  <p:embed/>
                  <p:pic>
                    <p:nvPicPr>
                      <p:cNvPr id="29" name="Object 28">
                        <a:extLst>
                          <a:ext uri="{FF2B5EF4-FFF2-40B4-BE49-F238E27FC236}">
                            <a16:creationId xmlns:a16="http://schemas.microsoft.com/office/drawing/2014/main" id="{74CB4517-9167-4D24-BCB3-7AE695C079F6}"/>
                          </a:ext>
                        </a:extLst>
                      </p:cNvPr>
                      <p:cNvPicPr/>
                      <p:nvPr/>
                    </p:nvPicPr>
                    <p:blipFill>
                      <a:blip r:embed="rId15"/>
                      <a:stretch>
                        <a:fillRect/>
                      </a:stretch>
                    </p:blipFill>
                    <p:spPr>
                      <a:xfrm>
                        <a:off x="4539185" y="5164551"/>
                        <a:ext cx="1390650" cy="300037"/>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ACB537F0-86A5-45D8-B8DA-7A6FEB02B41B}"/>
              </a:ext>
            </a:extLst>
          </p:cNvPr>
          <p:cNvGraphicFramePr>
            <a:graphicFrameLocks noChangeAspect="1"/>
          </p:cNvGraphicFramePr>
          <p:nvPr>
            <p:extLst>
              <p:ext uri="{D42A27DB-BD31-4B8C-83A1-F6EECF244321}">
                <p14:modId xmlns:p14="http://schemas.microsoft.com/office/powerpoint/2010/main" val="2534824918"/>
              </p:ext>
            </p:extLst>
          </p:nvPr>
        </p:nvGraphicFramePr>
        <p:xfrm>
          <a:off x="5959618" y="5184429"/>
          <a:ext cx="696913" cy="263525"/>
        </p:xfrm>
        <a:graphic>
          <a:graphicData uri="http://schemas.openxmlformats.org/presentationml/2006/ole">
            <mc:AlternateContent xmlns:mc="http://schemas.openxmlformats.org/markup-compatibility/2006">
              <mc:Choice xmlns:v="urn:schemas-microsoft-com:vml" Requires="v">
                <p:oleObj name="Equation" r:id="rId16" imgW="469800" imgH="177480" progId="Equation.DSMT4">
                  <p:embed/>
                </p:oleObj>
              </mc:Choice>
              <mc:Fallback>
                <p:oleObj name="Equation" r:id="rId16" imgW="469800" imgH="177480" progId="Equation.DSMT4">
                  <p:embed/>
                  <p:pic>
                    <p:nvPicPr>
                      <p:cNvPr id="30" name="Object 29">
                        <a:extLst>
                          <a:ext uri="{FF2B5EF4-FFF2-40B4-BE49-F238E27FC236}">
                            <a16:creationId xmlns:a16="http://schemas.microsoft.com/office/drawing/2014/main" id="{C42B5276-F682-4CF4-A889-DDD329525B67}"/>
                          </a:ext>
                        </a:extLst>
                      </p:cNvPr>
                      <p:cNvPicPr/>
                      <p:nvPr/>
                    </p:nvPicPr>
                    <p:blipFill>
                      <a:blip r:embed="rId17"/>
                      <a:stretch>
                        <a:fillRect/>
                      </a:stretch>
                    </p:blipFill>
                    <p:spPr>
                      <a:xfrm>
                        <a:off x="5959618" y="5184429"/>
                        <a:ext cx="696913" cy="263525"/>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7C2DF184-73E0-4E0F-B76A-2987E67B4F8A}"/>
              </a:ext>
            </a:extLst>
          </p:cNvPr>
          <p:cNvSpPr txBox="1"/>
          <p:nvPr/>
        </p:nvSpPr>
        <p:spPr>
          <a:xfrm>
            <a:off x="349698" y="5820344"/>
            <a:ext cx="3398431" cy="338554"/>
          </a:xfrm>
          <a:prstGeom prst="rect">
            <a:avLst/>
          </a:prstGeom>
          <a:noFill/>
        </p:spPr>
        <p:txBody>
          <a:bodyPr wrap="none" rtlCol="0">
            <a:spAutoFit/>
          </a:bodyPr>
          <a:lstStyle/>
          <a:p>
            <a:r>
              <a:rPr lang="en-US" sz="1600" dirty="0"/>
              <a:t>And the power dissipated/absorbed is:</a:t>
            </a:r>
          </a:p>
        </p:txBody>
      </p:sp>
      <p:graphicFrame>
        <p:nvGraphicFramePr>
          <p:cNvPr id="32" name="Object 31">
            <a:extLst>
              <a:ext uri="{FF2B5EF4-FFF2-40B4-BE49-F238E27FC236}">
                <a16:creationId xmlns:a16="http://schemas.microsoft.com/office/drawing/2014/main" id="{979C24B4-0520-4108-ABF8-1F8F048EF660}"/>
              </a:ext>
            </a:extLst>
          </p:cNvPr>
          <p:cNvGraphicFramePr>
            <a:graphicFrameLocks noChangeAspect="1"/>
          </p:cNvGraphicFramePr>
          <p:nvPr>
            <p:extLst>
              <p:ext uri="{D42A27DB-BD31-4B8C-83A1-F6EECF244321}">
                <p14:modId xmlns:p14="http://schemas.microsoft.com/office/powerpoint/2010/main" val="4243747217"/>
              </p:ext>
            </p:extLst>
          </p:nvPr>
        </p:nvGraphicFramePr>
        <p:xfrm>
          <a:off x="3741248" y="5837892"/>
          <a:ext cx="2955925" cy="358775"/>
        </p:xfrm>
        <a:graphic>
          <a:graphicData uri="http://schemas.openxmlformats.org/presentationml/2006/ole">
            <mc:AlternateContent xmlns:mc="http://schemas.openxmlformats.org/markup-compatibility/2006">
              <mc:Choice xmlns:v="urn:schemas-microsoft-com:vml" Requires="v">
                <p:oleObj name="Equation" r:id="rId18" imgW="2095200" imgH="253800" progId="Equation.DSMT4">
                  <p:embed/>
                </p:oleObj>
              </mc:Choice>
              <mc:Fallback>
                <p:oleObj name="Equation" r:id="rId18" imgW="2095200" imgH="253800" progId="Equation.DSMT4">
                  <p:embed/>
                  <p:pic>
                    <p:nvPicPr>
                      <p:cNvPr id="32" name="Object 31">
                        <a:extLst>
                          <a:ext uri="{FF2B5EF4-FFF2-40B4-BE49-F238E27FC236}">
                            <a16:creationId xmlns:a16="http://schemas.microsoft.com/office/drawing/2014/main" id="{885029FD-DCD7-4A7D-BAEB-9AF62AD5E403}"/>
                          </a:ext>
                        </a:extLst>
                      </p:cNvPr>
                      <p:cNvPicPr/>
                      <p:nvPr/>
                    </p:nvPicPr>
                    <p:blipFill>
                      <a:blip r:embed="rId19"/>
                      <a:stretch>
                        <a:fillRect/>
                      </a:stretch>
                    </p:blipFill>
                    <p:spPr>
                      <a:xfrm>
                        <a:off x="3741248" y="5837892"/>
                        <a:ext cx="2955925" cy="358775"/>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64047DEC-065B-456F-B347-357C7E539C62}"/>
              </a:ext>
            </a:extLst>
          </p:cNvPr>
          <p:cNvGraphicFramePr>
            <a:graphicFrameLocks noChangeAspect="1"/>
          </p:cNvGraphicFramePr>
          <p:nvPr>
            <p:extLst>
              <p:ext uri="{D42A27DB-BD31-4B8C-83A1-F6EECF244321}">
                <p14:modId xmlns:p14="http://schemas.microsoft.com/office/powerpoint/2010/main" val="2506765691"/>
              </p:ext>
            </p:extLst>
          </p:nvPr>
        </p:nvGraphicFramePr>
        <p:xfrm>
          <a:off x="6770910" y="5830283"/>
          <a:ext cx="5194300" cy="322262"/>
        </p:xfrm>
        <a:graphic>
          <a:graphicData uri="http://schemas.openxmlformats.org/presentationml/2006/ole">
            <mc:AlternateContent xmlns:mc="http://schemas.openxmlformats.org/markup-compatibility/2006">
              <mc:Choice xmlns:v="urn:schemas-microsoft-com:vml" Requires="v">
                <p:oleObj name="Equation" r:id="rId20" imgW="3682800" imgH="228600" progId="Equation.DSMT4">
                  <p:embed/>
                </p:oleObj>
              </mc:Choice>
              <mc:Fallback>
                <p:oleObj name="Equation" r:id="rId20" imgW="3682800" imgH="228600" progId="Equation.DSMT4">
                  <p:embed/>
                  <p:pic>
                    <p:nvPicPr>
                      <p:cNvPr id="33" name="Object 32">
                        <a:extLst>
                          <a:ext uri="{FF2B5EF4-FFF2-40B4-BE49-F238E27FC236}">
                            <a16:creationId xmlns:a16="http://schemas.microsoft.com/office/drawing/2014/main" id="{698B3C01-7E49-482E-9094-FB4D0443FB16}"/>
                          </a:ext>
                        </a:extLst>
                      </p:cNvPr>
                      <p:cNvPicPr/>
                      <p:nvPr/>
                    </p:nvPicPr>
                    <p:blipFill>
                      <a:blip r:embed="rId21"/>
                      <a:stretch>
                        <a:fillRect/>
                      </a:stretch>
                    </p:blipFill>
                    <p:spPr>
                      <a:xfrm>
                        <a:off x="6770910" y="5830283"/>
                        <a:ext cx="5194300" cy="322262"/>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A15A3619-F45D-46C6-85B2-6E8663A3A5A9}"/>
              </a:ext>
            </a:extLst>
          </p:cNvPr>
          <p:cNvGraphicFramePr>
            <a:graphicFrameLocks noChangeAspect="1"/>
          </p:cNvGraphicFramePr>
          <p:nvPr>
            <p:extLst>
              <p:ext uri="{D42A27DB-BD31-4B8C-83A1-F6EECF244321}">
                <p14:modId xmlns:p14="http://schemas.microsoft.com/office/powerpoint/2010/main" val="1543872319"/>
              </p:ext>
            </p:extLst>
          </p:nvPr>
        </p:nvGraphicFramePr>
        <p:xfrm>
          <a:off x="4478338" y="6340475"/>
          <a:ext cx="2722562" cy="249238"/>
        </p:xfrm>
        <a:graphic>
          <a:graphicData uri="http://schemas.openxmlformats.org/presentationml/2006/ole">
            <mc:AlternateContent xmlns:mc="http://schemas.openxmlformats.org/markup-compatibility/2006">
              <mc:Choice xmlns:v="urn:schemas-microsoft-com:vml" Requires="v">
                <p:oleObj name="Equation" r:id="rId22" imgW="1930320" imgH="177480" progId="Equation.DSMT4">
                  <p:embed/>
                </p:oleObj>
              </mc:Choice>
              <mc:Fallback>
                <p:oleObj name="Equation" r:id="rId22" imgW="1930320" imgH="177480" progId="Equation.DSMT4">
                  <p:embed/>
                  <p:pic>
                    <p:nvPicPr>
                      <p:cNvPr id="34" name="Object 33">
                        <a:extLst>
                          <a:ext uri="{FF2B5EF4-FFF2-40B4-BE49-F238E27FC236}">
                            <a16:creationId xmlns:a16="http://schemas.microsoft.com/office/drawing/2014/main" id="{8A8EFAF2-81A1-4C35-91DC-240225138FC1}"/>
                          </a:ext>
                        </a:extLst>
                      </p:cNvPr>
                      <p:cNvPicPr/>
                      <p:nvPr/>
                    </p:nvPicPr>
                    <p:blipFill>
                      <a:blip r:embed="rId23"/>
                      <a:stretch>
                        <a:fillRect/>
                      </a:stretch>
                    </p:blipFill>
                    <p:spPr>
                      <a:xfrm>
                        <a:off x="4478338" y="6340475"/>
                        <a:ext cx="2722562" cy="249238"/>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911300A1-79CB-4353-A465-D44A91E4B958}"/>
              </a:ext>
            </a:extLst>
          </p:cNvPr>
          <p:cNvGraphicFramePr>
            <a:graphicFrameLocks noChangeAspect="1"/>
          </p:cNvGraphicFramePr>
          <p:nvPr>
            <p:extLst>
              <p:ext uri="{D42A27DB-BD31-4B8C-83A1-F6EECF244321}">
                <p14:modId xmlns:p14="http://schemas.microsoft.com/office/powerpoint/2010/main" val="3790102150"/>
              </p:ext>
            </p:extLst>
          </p:nvPr>
        </p:nvGraphicFramePr>
        <p:xfrm>
          <a:off x="7191876" y="6334223"/>
          <a:ext cx="661988" cy="249237"/>
        </p:xfrm>
        <a:graphic>
          <a:graphicData uri="http://schemas.openxmlformats.org/presentationml/2006/ole">
            <mc:AlternateContent xmlns:mc="http://schemas.openxmlformats.org/markup-compatibility/2006">
              <mc:Choice xmlns:v="urn:schemas-microsoft-com:vml" Requires="v">
                <p:oleObj name="Equation" r:id="rId24" imgW="469800" imgH="177480" progId="Equation.DSMT4">
                  <p:embed/>
                </p:oleObj>
              </mc:Choice>
              <mc:Fallback>
                <p:oleObj name="Equation" r:id="rId24" imgW="469800" imgH="177480" progId="Equation.DSMT4">
                  <p:embed/>
                  <p:pic>
                    <p:nvPicPr>
                      <p:cNvPr id="35" name="Object 34">
                        <a:extLst>
                          <a:ext uri="{FF2B5EF4-FFF2-40B4-BE49-F238E27FC236}">
                            <a16:creationId xmlns:a16="http://schemas.microsoft.com/office/drawing/2014/main" id="{2FAC12BD-7052-4651-BC9E-AAF9AC34BBDB}"/>
                          </a:ext>
                        </a:extLst>
                      </p:cNvPr>
                      <p:cNvPicPr/>
                      <p:nvPr/>
                    </p:nvPicPr>
                    <p:blipFill>
                      <a:blip r:embed="rId25"/>
                      <a:stretch>
                        <a:fillRect/>
                      </a:stretch>
                    </p:blipFill>
                    <p:spPr>
                      <a:xfrm>
                        <a:off x="7191876" y="6334223"/>
                        <a:ext cx="661988" cy="249237"/>
                      </a:xfrm>
                      <a:prstGeom prst="rect">
                        <a:avLst/>
                      </a:prstGeom>
                    </p:spPr>
                  </p:pic>
                </p:oleObj>
              </mc:Fallback>
            </mc:AlternateContent>
          </a:graphicData>
        </a:graphic>
      </p:graphicFrame>
    </p:spTree>
    <p:extLst>
      <p:ext uri="{BB962C8B-B14F-4D97-AF65-F5344CB8AC3E}">
        <p14:creationId xmlns:p14="http://schemas.microsoft.com/office/powerpoint/2010/main" val="317099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6" grpId="0"/>
      <p:bldP spid="27" grpId="0"/>
      <p:bldP spid="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 name="Object 67">
            <a:extLst>
              <a:ext uri="{FF2B5EF4-FFF2-40B4-BE49-F238E27FC236}">
                <a16:creationId xmlns:a16="http://schemas.microsoft.com/office/drawing/2014/main" id="{9DA44BDF-178D-4578-B591-9D7135126DCB}"/>
              </a:ext>
            </a:extLst>
          </p:cNvPr>
          <p:cNvGraphicFramePr>
            <a:graphicFrameLocks noChangeAspect="1"/>
          </p:cNvGraphicFramePr>
          <p:nvPr>
            <p:extLst>
              <p:ext uri="{D42A27DB-BD31-4B8C-83A1-F6EECF244321}">
                <p14:modId xmlns:p14="http://schemas.microsoft.com/office/powerpoint/2010/main" val="425683974"/>
              </p:ext>
            </p:extLst>
          </p:nvPr>
        </p:nvGraphicFramePr>
        <p:xfrm>
          <a:off x="1579054" y="4335256"/>
          <a:ext cx="3318630" cy="2390197"/>
        </p:xfrm>
        <a:graphic>
          <a:graphicData uri="http://schemas.openxmlformats.org/presentationml/2006/ole">
            <mc:AlternateContent xmlns:mc="http://schemas.openxmlformats.org/markup-compatibility/2006">
              <mc:Choice xmlns:v="urn:schemas-microsoft-com:vml" Requires="v">
                <p:oleObj name="Bitmap Image" r:id="rId2" imgW="4183560" imgH="3238560" progId="Paint.Picture">
                  <p:embed/>
                </p:oleObj>
              </mc:Choice>
              <mc:Fallback>
                <p:oleObj name="Bitmap Image" r:id="rId2" imgW="4183560" imgH="3238560" progId="Paint.Picture">
                  <p:embed/>
                  <p:pic>
                    <p:nvPicPr>
                      <p:cNvPr id="92" name="Object 91">
                        <a:extLst>
                          <a:ext uri="{FF2B5EF4-FFF2-40B4-BE49-F238E27FC236}">
                            <a16:creationId xmlns:a16="http://schemas.microsoft.com/office/drawing/2014/main" id="{7BD479AD-153A-4EF4-A882-AB47FE15F70B}"/>
                          </a:ext>
                        </a:extLst>
                      </p:cNvPr>
                      <p:cNvPicPr>
                        <a:picLocks noChangeAspect="1" noChangeArrowheads="1"/>
                      </p:cNvPicPr>
                      <p:nvPr/>
                    </p:nvPicPr>
                    <p:blipFill>
                      <a:blip r:embed="rId3"/>
                      <a:srcRect/>
                      <a:stretch>
                        <a:fillRect/>
                      </a:stretch>
                    </p:blipFill>
                    <p:spPr bwMode="auto">
                      <a:xfrm>
                        <a:off x="1579054" y="4335256"/>
                        <a:ext cx="3318630" cy="2390197"/>
                      </a:xfrm>
                      <a:prstGeom prst="rect">
                        <a:avLst/>
                      </a:prstGeom>
                      <a:noFill/>
                    </p:spPr>
                  </p:pic>
                </p:oleObj>
              </mc:Fallback>
            </mc:AlternateContent>
          </a:graphicData>
        </a:graphic>
      </p:graphicFrame>
      <p:graphicFrame>
        <p:nvGraphicFramePr>
          <p:cNvPr id="65" name="Object 64">
            <a:extLst>
              <a:ext uri="{FF2B5EF4-FFF2-40B4-BE49-F238E27FC236}">
                <a16:creationId xmlns:a16="http://schemas.microsoft.com/office/drawing/2014/main" id="{823D673C-043F-445B-AA1A-F4D228BBD17D}"/>
              </a:ext>
            </a:extLst>
          </p:cNvPr>
          <p:cNvGraphicFramePr>
            <a:graphicFrameLocks noChangeAspect="1"/>
          </p:cNvGraphicFramePr>
          <p:nvPr>
            <p:extLst>
              <p:ext uri="{D42A27DB-BD31-4B8C-83A1-F6EECF244321}">
                <p14:modId xmlns:p14="http://schemas.microsoft.com/office/powerpoint/2010/main" val="76775949"/>
              </p:ext>
            </p:extLst>
          </p:nvPr>
        </p:nvGraphicFramePr>
        <p:xfrm>
          <a:off x="1537142" y="2057849"/>
          <a:ext cx="3428298" cy="2239107"/>
        </p:xfrm>
        <a:graphic>
          <a:graphicData uri="http://schemas.openxmlformats.org/presentationml/2006/ole">
            <mc:AlternateContent xmlns:mc="http://schemas.openxmlformats.org/markup-compatibility/2006">
              <mc:Choice xmlns:v="urn:schemas-microsoft-com:vml" Requires="v">
                <p:oleObj name="Bitmap Image" r:id="rId2" imgW="4183560" imgH="3238560" progId="Paint.Picture">
                  <p:embed/>
                </p:oleObj>
              </mc:Choice>
              <mc:Fallback>
                <p:oleObj name="Bitmap Image" r:id="rId2" imgW="4183560" imgH="3238560" progId="Paint.Picture">
                  <p:embed/>
                  <p:pic>
                    <p:nvPicPr>
                      <p:cNvPr id="92" name="Object 91">
                        <a:extLst>
                          <a:ext uri="{FF2B5EF4-FFF2-40B4-BE49-F238E27FC236}">
                            <a16:creationId xmlns:a16="http://schemas.microsoft.com/office/drawing/2014/main" id="{7BD479AD-153A-4EF4-A882-AB47FE15F70B}"/>
                          </a:ext>
                        </a:extLst>
                      </p:cNvPr>
                      <p:cNvPicPr>
                        <a:picLocks noChangeAspect="1" noChangeArrowheads="1"/>
                      </p:cNvPicPr>
                      <p:nvPr/>
                    </p:nvPicPr>
                    <p:blipFill>
                      <a:blip r:embed="rId3"/>
                      <a:srcRect/>
                      <a:stretch>
                        <a:fillRect/>
                      </a:stretch>
                    </p:blipFill>
                    <p:spPr bwMode="auto">
                      <a:xfrm>
                        <a:off x="1537142" y="2057849"/>
                        <a:ext cx="3428298" cy="2239107"/>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FF9F66CB-F639-47F0-8B2E-AF7AB5C24FD4}"/>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sp>
        <p:nvSpPr>
          <p:cNvPr id="3" name="TextBox 2">
            <a:extLst>
              <a:ext uri="{FF2B5EF4-FFF2-40B4-BE49-F238E27FC236}">
                <a16:creationId xmlns:a16="http://schemas.microsoft.com/office/drawing/2014/main" id="{DE4663A7-AC62-40B3-849C-0C5D6F44B43B}"/>
              </a:ext>
            </a:extLst>
          </p:cNvPr>
          <p:cNvSpPr txBox="1"/>
          <p:nvPr/>
        </p:nvSpPr>
        <p:spPr>
          <a:xfrm>
            <a:off x="605017" y="900078"/>
            <a:ext cx="10800528" cy="338554"/>
          </a:xfrm>
          <a:prstGeom prst="rect">
            <a:avLst/>
          </a:prstGeom>
          <a:noFill/>
        </p:spPr>
        <p:txBody>
          <a:bodyPr wrap="square" rtlCol="0">
            <a:spAutoFit/>
          </a:bodyPr>
          <a:lstStyle/>
          <a:p>
            <a:r>
              <a:rPr lang="en-US" sz="1600" dirty="0"/>
              <a:t>Now we’d like to relate the speed of these electrons to the ‘current’.  So the current of electrons through a wire is defined to be:</a:t>
            </a:r>
          </a:p>
        </p:txBody>
      </p:sp>
      <p:graphicFrame>
        <p:nvGraphicFramePr>
          <p:cNvPr id="4" name="Object 3">
            <a:extLst>
              <a:ext uri="{FF2B5EF4-FFF2-40B4-BE49-F238E27FC236}">
                <a16:creationId xmlns:a16="http://schemas.microsoft.com/office/drawing/2014/main" id="{D57D7638-F3E2-4554-AFE4-97A589E0CDA8}"/>
              </a:ext>
            </a:extLst>
          </p:cNvPr>
          <p:cNvGraphicFramePr>
            <a:graphicFrameLocks noChangeAspect="1"/>
          </p:cNvGraphicFramePr>
          <p:nvPr>
            <p:extLst>
              <p:ext uri="{D42A27DB-BD31-4B8C-83A1-F6EECF244321}">
                <p14:modId xmlns:p14="http://schemas.microsoft.com/office/powerpoint/2010/main" val="3424032211"/>
              </p:ext>
            </p:extLst>
          </p:nvPr>
        </p:nvGraphicFramePr>
        <p:xfrm>
          <a:off x="693826" y="1411672"/>
          <a:ext cx="6302375" cy="555625"/>
        </p:xfrm>
        <a:graphic>
          <a:graphicData uri="http://schemas.openxmlformats.org/presentationml/2006/ole">
            <mc:AlternateContent xmlns:mc="http://schemas.openxmlformats.org/markup-compatibility/2006">
              <mc:Choice xmlns:v="urn:schemas-microsoft-com:vml" Requires="v">
                <p:oleObj name="Equation" r:id="rId4" imgW="4470120" imgH="393480" progId="Equation.DSMT4">
                  <p:embed/>
                </p:oleObj>
              </mc:Choice>
              <mc:Fallback>
                <p:oleObj name="Equation" r:id="rId4" imgW="4470120" imgH="393480" progId="Equation.DSMT4">
                  <p:embed/>
                  <p:pic>
                    <p:nvPicPr>
                      <p:cNvPr id="0" name=""/>
                      <p:cNvPicPr/>
                      <p:nvPr/>
                    </p:nvPicPr>
                    <p:blipFill>
                      <a:blip r:embed="rId5"/>
                      <a:stretch>
                        <a:fillRect/>
                      </a:stretch>
                    </p:blipFill>
                    <p:spPr>
                      <a:xfrm>
                        <a:off x="693826" y="1411672"/>
                        <a:ext cx="6302375" cy="555625"/>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57323873-AB8A-4867-84C3-D53B8E41A5B6}"/>
              </a:ext>
            </a:extLst>
          </p:cNvPr>
          <p:cNvSpPr txBox="1"/>
          <p:nvPr/>
        </p:nvSpPr>
        <p:spPr>
          <a:xfrm>
            <a:off x="7146329" y="1511979"/>
            <a:ext cx="3747244" cy="369332"/>
          </a:xfrm>
          <a:prstGeom prst="rect">
            <a:avLst/>
          </a:prstGeom>
          <a:noFill/>
          <a:ln>
            <a:solidFill>
              <a:srgbClr val="00B050"/>
            </a:solidFill>
          </a:ln>
        </p:spPr>
        <p:txBody>
          <a:bodyPr wrap="none" rtlCol="0">
            <a:spAutoFit/>
          </a:bodyPr>
          <a:lstStyle/>
          <a:p>
            <a:r>
              <a:rPr lang="en-US" dirty="0"/>
              <a:t>units: Coulombs/second = Ampere (A)</a:t>
            </a:r>
          </a:p>
        </p:txBody>
      </p:sp>
      <p:sp>
        <p:nvSpPr>
          <p:cNvPr id="7" name="Oval 6">
            <a:extLst>
              <a:ext uri="{FF2B5EF4-FFF2-40B4-BE49-F238E27FC236}">
                <a16:creationId xmlns:a16="http://schemas.microsoft.com/office/drawing/2014/main" id="{09C86310-86EF-4858-A475-D4BFA11E94E8}"/>
              </a:ext>
            </a:extLst>
          </p:cNvPr>
          <p:cNvSpPr/>
          <p:nvPr/>
        </p:nvSpPr>
        <p:spPr>
          <a:xfrm>
            <a:off x="2616328" y="2752096"/>
            <a:ext cx="188319" cy="17617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8" name="Straight Arrow Connector 7">
            <a:extLst>
              <a:ext uri="{FF2B5EF4-FFF2-40B4-BE49-F238E27FC236}">
                <a16:creationId xmlns:a16="http://schemas.microsoft.com/office/drawing/2014/main" id="{FD53F3C4-A486-41C6-B522-98E10402865F}"/>
              </a:ext>
            </a:extLst>
          </p:cNvPr>
          <p:cNvCxnSpPr>
            <a:cxnSpLocks/>
          </p:cNvCxnSpPr>
          <p:nvPr/>
        </p:nvCxnSpPr>
        <p:spPr>
          <a:xfrm>
            <a:off x="1761376" y="2249155"/>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D7A544B1-9349-4E8E-9056-A0302B1D77EE}"/>
              </a:ext>
            </a:extLst>
          </p:cNvPr>
          <p:cNvCxnSpPr>
            <a:cxnSpLocks/>
          </p:cNvCxnSpPr>
          <p:nvPr/>
        </p:nvCxnSpPr>
        <p:spPr>
          <a:xfrm>
            <a:off x="1761376" y="2617783"/>
            <a:ext cx="3437151"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65B7EE1-99F1-410D-90D5-38DC82C251C1}"/>
              </a:ext>
            </a:extLst>
          </p:cNvPr>
          <p:cNvCxnSpPr>
            <a:cxnSpLocks/>
          </p:cNvCxnSpPr>
          <p:nvPr/>
        </p:nvCxnSpPr>
        <p:spPr>
          <a:xfrm>
            <a:off x="1701197" y="3314522"/>
            <a:ext cx="3428298" cy="18714"/>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CDC5CF2-300A-47FD-9346-24B3FB98F934}"/>
              </a:ext>
            </a:extLst>
          </p:cNvPr>
          <p:cNvCxnSpPr>
            <a:cxnSpLocks/>
          </p:cNvCxnSpPr>
          <p:nvPr/>
        </p:nvCxnSpPr>
        <p:spPr>
          <a:xfrm>
            <a:off x="1727298" y="2928266"/>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B42310D-58FE-4F6C-9C64-0BF38109CCC8}"/>
              </a:ext>
            </a:extLst>
          </p:cNvPr>
          <p:cNvCxnSpPr>
            <a:cxnSpLocks/>
          </p:cNvCxnSpPr>
          <p:nvPr/>
        </p:nvCxnSpPr>
        <p:spPr>
          <a:xfrm>
            <a:off x="1700248" y="3711069"/>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BBFF2EC-7A40-4963-BD8D-9768381CB014}"/>
              </a:ext>
            </a:extLst>
          </p:cNvPr>
          <p:cNvSpPr txBox="1"/>
          <p:nvPr/>
        </p:nvSpPr>
        <p:spPr>
          <a:xfrm>
            <a:off x="4991560" y="2077643"/>
            <a:ext cx="300043" cy="400110"/>
          </a:xfrm>
          <a:prstGeom prst="rect">
            <a:avLst/>
          </a:prstGeom>
          <a:noFill/>
        </p:spPr>
        <p:txBody>
          <a:bodyPr wrap="square" rtlCol="0">
            <a:spAutoFit/>
          </a:bodyPr>
          <a:lstStyle/>
          <a:p>
            <a:r>
              <a:rPr lang="en-US" sz="2000" dirty="0">
                <a:solidFill>
                  <a:schemeClr val="accent2">
                    <a:lumMod val="75000"/>
                  </a:schemeClr>
                </a:solidFill>
              </a:rPr>
              <a:t>E</a:t>
            </a:r>
          </a:p>
        </p:txBody>
      </p:sp>
      <p:sp>
        <p:nvSpPr>
          <p:cNvPr id="15" name="Oval 14">
            <a:extLst>
              <a:ext uri="{FF2B5EF4-FFF2-40B4-BE49-F238E27FC236}">
                <a16:creationId xmlns:a16="http://schemas.microsoft.com/office/drawing/2014/main" id="{22BB4A28-296C-468A-A52C-0883C8344928}"/>
              </a:ext>
            </a:extLst>
          </p:cNvPr>
          <p:cNvSpPr/>
          <p:nvPr/>
        </p:nvSpPr>
        <p:spPr>
          <a:xfrm>
            <a:off x="2265760" y="3395226"/>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7" name="Oval 16">
            <a:extLst>
              <a:ext uri="{FF2B5EF4-FFF2-40B4-BE49-F238E27FC236}">
                <a16:creationId xmlns:a16="http://schemas.microsoft.com/office/drawing/2014/main" id="{7AEA7A9F-BEE2-4AB9-9193-B8F98D6B227A}"/>
              </a:ext>
            </a:extLst>
          </p:cNvPr>
          <p:cNvSpPr/>
          <p:nvPr/>
        </p:nvSpPr>
        <p:spPr>
          <a:xfrm>
            <a:off x="3486914" y="268041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8" name="Oval 17">
            <a:extLst>
              <a:ext uri="{FF2B5EF4-FFF2-40B4-BE49-F238E27FC236}">
                <a16:creationId xmlns:a16="http://schemas.microsoft.com/office/drawing/2014/main" id="{AAEF9503-ADA0-4653-BA4C-1A5EC256F010}"/>
              </a:ext>
            </a:extLst>
          </p:cNvPr>
          <p:cNvSpPr/>
          <p:nvPr/>
        </p:nvSpPr>
        <p:spPr>
          <a:xfrm>
            <a:off x="1900329" y="3127653"/>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0" name="Oval 19">
            <a:extLst>
              <a:ext uri="{FF2B5EF4-FFF2-40B4-BE49-F238E27FC236}">
                <a16:creationId xmlns:a16="http://schemas.microsoft.com/office/drawing/2014/main" id="{2AB3CB87-AA5D-46C3-8FD0-5E240FB2197A}"/>
              </a:ext>
            </a:extLst>
          </p:cNvPr>
          <p:cNvSpPr/>
          <p:nvPr/>
        </p:nvSpPr>
        <p:spPr>
          <a:xfrm>
            <a:off x="2648961" y="244578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3" name="Oval 22">
            <a:extLst>
              <a:ext uri="{FF2B5EF4-FFF2-40B4-BE49-F238E27FC236}">
                <a16:creationId xmlns:a16="http://schemas.microsoft.com/office/drawing/2014/main" id="{68C1FFE6-617D-481F-A227-E4416C9F3B12}"/>
              </a:ext>
            </a:extLst>
          </p:cNvPr>
          <p:cNvSpPr/>
          <p:nvPr/>
        </p:nvSpPr>
        <p:spPr>
          <a:xfrm>
            <a:off x="1748639" y="2653852"/>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36" name="Oval 35">
            <a:extLst>
              <a:ext uri="{FF2B5EF4-FFF2-40B4-BE49-F238E27FC236}">
                <a16:creationId xmlns:a16="http://schemas.microsoft.com/office/drawing/2014/main" id="{A3877774-1CCE-4CF7-A9E7-F84B09942754}"/>
              </a:ext>
            </a:extLst>
          </p:cNvPr>
          <p:cNvSpPr/>
          <p:nvPr/>
        </p:nvSpPr>
        <p:spPr>
          <a:xfrm>
            <a:off x="2868716" y="305434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39" name="Oval 38">
            <a:extLst>
              <a:ext uri="{FF2B5EF4-FFF2-40B4-BE49-F238E27FC236}">
                <a16:creationId xmlns:a16="http://schemas.microsoft.com/office/drawing/2014/main" id="{91E3E650-C854-4ED1-9C3D-7C9F393FC951}"/>
              </a:ext>
            </a:extLst>
          </p:cNvPr>
          <p:cNvSpPr/>
          <p:nvPr/>
        </p:nvSpPr>
        <p:spPr>
          <a:xfrm>
            <a:off x="3302257" y="347875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0" name="Oval 39">
            <a:extLst>
              <a:ext uri="{FF2B5EF4-FFF2-40B4-BE49-F238E27FC236}">
                <a16:creationId xmlns:a16="http://schemas.microsoft.com/office/drawing/2014/main" id="{166425F7-BA59-4CD3-9B5D-EFF4F000083C}"/>
              </a:ext>
            </a:extLst>
          </p:cNvPr>
          <p:cNvSpPr/>
          <p:nvPr/>
        </p:nvSpPr>
        <p:spPr>
          <a:xfrm>
            <a:off x="3977424" y="3468232"/>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1" name="Oval 40">
            <a:extLst>
              <a:ext uri="{FF2B5EF4-FFF2-40B4-BE49-F238E27FC236}">
                <a16:creationId xmlns:a16="http://schemas.microsoft.com/office/drawing/2014/main" id="{20F16C2D-3814-433F-AEA9-ED17FE73DF4B}"/>
              </a:ext>
            </a:extLst>
          </p:cNvPr>
          <p:cNvSpPr/>
          <p:nvPr/>
        </p:nvSpPr>
        <p:spPr>
          <a:xfrm>
            <a:off x="2237608" y="2679482"/>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2" name="Oval 41">
            <a:extLst>
              <a:ext uri="{FF2B5EF4-FFF2-40B4-BE49-F238E27FC236}">
                <a16:creationId xmlns:a16="http://schemas.microsoft.com/office/drawing/2014/main" id="{2E16814A-A9B7-4E0B-8D48-719A0939724B}"/>
              </a:ext>
            </a:extLst>
          </p:cNvPr>
          <p:cNvSpPr/>
          <p:nvPr/>
        </p:nvSpPr>
        <p:spPr>
          <a:xfrm>
            <a:off x="4010564" y="274963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3" name="Oval 42">
            <a:extLst>
              <a:ext uri="{FF2B5EF4-FFF2-40B4-BE49-F238E27FC236}">
                <a16:creationId xmlns:a16="http://schemas.microsoft.com/office/drawing/2014/main" id="{520F669F-FC7A-468E-A362-BF30233BA5CE}"/>
              </a:ext>
            </a:extLst>
          </p:cNvPr>
          <p:cNvSpPr/>
          <p:nvPr/>
        </p:nvSpPr>
        <p:spPr>
          <a:xfrm>
            <a:off x="4192399" y="306161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4" name="Oval 43">
            <a:extLst>
              <a:ext uri="{FF2B5EF4-FFF2-40B4-BE49-F238E27FC236}">
                <a16:creationId xmlns:a16="http://schemas.microsoft.com/office/drawing/2014/main" id="{BCA90791-5E6B-445C-B04D-6C6E864F692D}"/>
              </a:ext>
            </a:extLst>
          </p:cNvPr>
          <p:cNvSpPr/>
          <p:nvPr/>
        </p:nvSpPr>
        <p:spPr>
          <a:xfrm>
            <a:off x="4106717" y="235409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5" name="Oval 44">
            <a:extLst>
              <a:ext uri="{FF2B5EF4-FFF2-40B4-BE49-F238E27FC236}">
                <a16:creationId xmlns:a16="http://schemas.microsoft.com/office/drawing/2014/main" id="{728C22D8-7EEC-40A7-B065-E6E084F71B9A}"/>
              </a:ext>
            </a:extLst>
          </p:cNvPr>
          <p:cNvSpPr/>
          <p:nvPr/>
        </p:nvSpPr>
        <p:spPr>
          <a:xfrm>
            <a:off x="1654454" y="5798205"/>
            <a:ext cx="188319" cy="17617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46" name="Straight Arrow Connector 45">
            <a:extLst>
              <a:ext uri="{FF2B5EF4-FFF2-40B4-BE49-F238E27FC236}">
                <a16:creationId xmlns:a16="http://schemas.microsoft.com/office/drawing/2014/main" id="{AB383681-B3EF-4216-A0F8-FECC6D15EE5F}"/>
              </a:ext>
            </a:extLst>
          </p:cNvPr>
          <p:cNvCxnSpPr>
            <a:cxnSpLocks/>
          </p:cNvCxnSpPr>
          <p:nvPr/>
        </p:nvCxnSpPr>
        <p:spPr>
          <a:xfrm>
            <a:off x="1700248" y="4750364"/>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A56336ED-E964-4B76-99CA-500CCBF43728}"/>
              </a:ext>
            </a:extLst>
          </p:cNvPr>
          <p:cNvCxnSpPr>
            <a:cxnSpLocks/>
          </p:cNvCxnSpPr>
          <p:nvPr/>
        </p:nvCxnSpPr>
        <p:spPr>
          <a:xfrm>
            <a:off x="1700248" y="5087450"/>
            <a:ext cx="3437151"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0149541F-C42E-4921-9DB3-D613B5290D7B}"/>
              </a:ext>
            </a:extLst>
          </p:cNvPr>
          <p:cNvCxnSpPr>
            <a:cxnSpLocks/>
          </p:cNvCxnSpPr>
          <p:nvPr/>
        </p:nvCxnSpPr>
        <p:spPr>
          <a:xfrm>
            <a:off x="1644912" y="5672487"/>
            <a:ext cx="3464895" cy="15799"/>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31C5C8A0-662C-48DA-8237-775133BCF423}"/>
              </a:ext>
            </a:extLst>
          </p:cNvPr>
          <p:cNvCxnSpPr>
            <a:cxnSpLocks/>
          </p:cNvCxnSpPr>
          <p:nvPr/>
        </p:nvCxnSpPr>
        <p:spPr>
          <a:xfrm>
            <a:off x="1661563" y="5406817"/>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ADDA21E4-C182-464B-B99A-4CA3D69AB56A}"/>
              </a:ext>
            </a:extLst>
          </p:cNvPr>
          <p:cNvCxnSpPr>
            <a:cxnSpLocks/>
          </p:cNvCxnSpPr>
          <p:nvPr/>
        </p:nvCxnSpPr>
        <p:spPr>
          <a:xfrm>
            <a:off x="1620550" y="5943497"/>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8C590BD3-C77A-42D6-AB1A-990D1A53EDBF}"/>
              </a:ext>
            </a:extLst>
          </p:cNvPr>
          <p:cNvSpPr txBox="1"/>
          <p:nvPr/>
        </p:nvSpPr>
        <p:spPr>
          <a:xfrm>
            <a:off x="5065426" y="4367576"/>
            <a:ext cx="300043" cy="400110"/>
          </a:xfrm>
          <a:prstGeom prst="rect">
            <a:avLst/>
          </a:prstGeom>
          <a:noFill/>
        </p:spPr>
        <p:txBody>
          <a:bodyPr wrap="square" rtlCol="0">
            <a:spAutoFit/>
          </a:bodyPr>
          <a:lstStyle/>
          <a:p>
            <a:r>
              <a:rPr lang="en-US" sz="2000" dirty="0">
                <a:solidFill>
                  <a:schemeClr val="accent2">
                    <a:lumMod val="75000"/>
                  </a:schemeClr>
                </a:solidFill>
              </a:rPr>
              <a:t>E</a:t>
            </a:r>
          </a:p>
        </p:txBody>
      </p:sp>
      <p:sp>
        <p:nvSpPr>
          <p:cNvPr id="52" name="Oval 51">
            <a:extLst>
              <a:ext uri="{FF2B5EF4-FFF2-40B4-BE49-F238E27FC236}">
                <a16:creationId xmlns:a16="http://schemas.microsoft.com/office/drawing/2014/main" id="{FF46E0F0-DC99-4DF7-9025-BF34AB6A0420}"/>
              </a:ext>
            </a:extLst>
          </p:cNvPr>
          <p:cNvSpPr/>
          <p:nvPr/>
        </p:nvSpPr>
        <p:spPr>
          <a:xfrm>
            <a:off x="2310466" y="515562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3" name="Oval 52">
            <a:extLst>
              <a:ext uri="{FF2B5EF4-FFF2-40B4-BE49-F238E27FC236}">
                <a16:creationId xmlns:a16="http://schemas.microsoft.com/office/drawing/2014/main" id="{039C75D0-FF62-4588-A684-326DD590F9BC}"/>
              </a:ext>
            </a:extLst>
          </p:cNvPr>
          <p:cNvSpPr/>
          <p:nvPr/>
        </p:nvSpPr>
        <p:spPr>
          <a:xfrm>
            <a:off x="3491731" y="6036558"/>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4" name="Oval 53">
            <a:extLst>
              <a:ext uri="{FF2B5EF4-FFF2-40B4-BE49-F238E27FC236}">
                <a16:creationId xmlns:a16="http://schemas.microsoft.com/office/drawing/2014/main" id="{E59DD021-525A-4EF1-9158-30AEA694A587}"/>
              </a:ext>
            </a:extLst>
          </p:cNvPr>
          <p:cNvSpPr/>
          <p:nvPr/>
        </p:nvSpPr>
        <p:spPr>
          <a:xfrm>
            <a:off x="1654454" y="533637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5" name="Oval 54">
            <a:extLst>
              <a:ext uri="{FF2B5EF4-FFF2-40B4-BE49-F238E27FC236}">
                <a16:creationId xmlns:a16="http://schemas.microsoft.com/office/drawing/2014/main" id="{9BF26FC2-2395-4098-BE42-6691A3124B72}"/>
              </a:ext>
            </a:extLst>
          </p:cNvPr>
          <p:cNvSpPr/>
          <p:nvPr/>
        </p:nvSpPr>
        <p:spPr>
          <a:xfrm>
            <a:off x="1369511" y="595859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6" name="Oval 55">
            <a:extLst>
              <a:ext uri="{FF2B5EF4-FFF2-40B4-BE49-F238E27FC236}">
                <a16:creationId xmlns:a16="http://schemas.microsoft.com/office/drawing/2014/main" id="{260C424D-C6AB-4BBD-B997-E0EFC10B56C8}"/>
              </a:ext>
            </a:extLst>
          </p:cNvPr>
          <p:cNvSpPr/>
          <p:nvPr/>
        </p:nvSpPr>
        <p:spPr>
          <a:xfrm>
            <a:off x="1372649" y="4611268"/>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7" name="Oval 56">
            <a:extLst>
              <a:ext uri="{FF2B5EF4-FFF2-40B4-BE49-F238E27FC236}">
                <a16:creationId xmlns:a16="http://schemas.microsoft.com/office/drawing/2014/main" id="{F82361FC-EA8F-4A81-88F8-BD51A7656C26}"/>
              </a:ext>
            </a:extLst>
          </p:cNvPr>
          <p:cNvSpPr/>
          <p:nvPr/>
        </p:nvSpPr>
        <p:spPr>
          <a:xfrm>
            <a:off x="2310466" y="576831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8" name="Oval 57">
            <a:extLst>
              <a:ext uri="{FF2B5EF4-FFF2-40B4-BE49-F238E27FC236}">
                <a16:creationId xmlns:a16="http://schemas.microsoft.com/office/drawing/2014/main" id="{2C70A17F-6C2B-4675-8F4C-0D1ED8C0FA41}"/>
              </a:ext>
            </a:extLst>
          </p:cNvPr>
          <p:cNvSpPr/>
          <p:nvPr/>
        </p:nvSpPr>
        <p:spPr>
          <a:xfrm>
            <a:off x="2305231" y="479011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9" name="Oval 58">
            <a:extLst>
              <a:ext uri="{FF2B5EF4-FFF2-40B4-BE49-F238E27FC236}">
                <a16:creationId xmlns:a16="http://schemas.microsoft.com/office/drawing/2014/main" id="{6552A297-F097-458B-A355-55038453AC39}"/>
              </a:ext>
            </a:extLst>
          </p:cNvPr>
          <p:cNvSpPr/>
          <p:nvPr/>
        </p:nvSpPr>
        <p:spPr>
          <a:xfrm>
            <a:off x="2873234" y="514111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0" name="Oval 59">
            <a:extLst>
              <a:ext uri="{FF2B5EF4-FFF2-40B4-BE49-F238E27FC236}">
                <a16:creationId xmlns:a16="http://schemas.microsoft.com/office/drawing/2014/main" id="{1A649FAA-3D06-4A82-8E7B-50EDC44521D6}"/>
              </a:ext>
            </a:extLst>
          </p:cNvPr>
          <p:cNvSpPr/>
          <p:nvPr/>
        </p:nvSpPr>
        <p:spPr>
          <a:xfrm>
            <a:off x="1341419" y="541901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1" name="Oval 60">
            <a:extLst>
              <a:ext uri="{FF2B5EF4-FFF2-40B4-BE49-F238E27FC236}">
                <a16:creationId xmlns:a16="http://schemas.microsoft.com/office/drawing/2014/main" id="{AAB0D0A0-B663-4243-8598-8A71E11BE188}"/>
              </a:ext>
            </a:extLst>
          </p:cNvPr>
          <p:cNvSpPr/>
          <p:nvPr/>
        </p:nvSpPr>
        <p:spPr>
          <a:xfrm>
            <a:off x="3461162" y="482342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2" name="Oval 61">
            <a:extLst>
              <a:ext uri="{FF2B5EF4-FFF2-40B4-BE49-F238E27FC236}">
                <a16:creationId xmlns:a16="http://schemas.microsoft.com/office/drawing/2014/main" id="{B9564130-1687-4D5B-B47E-AFB16476F4F2}"/>
              </a:ext>
            </a:extLst>
          </p:cNvPr>
          <p:cNvSpPr/>
          <p:nvPr/>
        </p:nvSpPr>
        <p:spPr>
          <a:xfrm>
            <a:off x="1643485" y="488243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3" name="Oval 62">
            <a:extLst>
              <a:ext uri="{FF2B5EF4-FFF2-40B4-BE49-F238E27FC236}">
                <a16:creationId xmlns:a16="http://schemas.microsoft.com/office/drawing/2014/main" id="{C07F6DC2-049E-4329-95CF-A3E31A878B36}"/>
              </a:ext>
            </a:extLst>
          </p:cNvPr>
          <p:cNvSpPr/>
          <p:nvPr/>
        </p:nvSpPr>
        <p:spPr>
          <a:xfrm>
            <a:off x="3384020" y="549928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66" name="Straight Connector 65">
            <a:extLst>
              <a:ext uri="{FF2B5EF4-FFF2-40B4-BE49-F238E27FC236}">
                <a16:creationId xmlns:a16="http://schemas.microsoft.com/office/drawing/2014/main" id="{7F27E208-46D6-4F28-94B6-558AB43027EC}"/>
              </a:ext>
            </a:extLst>
          </p:cNvPr>
          <p:cNvCxnSpPr>
            <a:cxnSpLocks/>
          </p:cNvCxnSpPr>
          <p:nvPr/>
        </p:nvCxnSpPr>
        <p:spPr>
          <a:xfrm>
            <a:off x="327362" y="4286743"/>
            <a:ext cx="6063399"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7" name="TextBox 66">
            <a:extLst>
              <a:ext uri="{FF2B5EF4-FFF2-40B4-BE49-F238E27FC236}">
                <a16:creationId xmlns:a16="http://schemas.microsoft.com/office/drawing/2014/main" id="{2DDA3D96-957B-4A71-AACB-6156C1B519C6}"/>
              </a:ext>
            </a:extLst>
          </p:cNvPr>
          <p:cNvSpPr txBox="1"/>
          <p:nvPr/>
        </p:nvSpPr>
        <p:spPr>
          <a:xfrm>
            <a:off x="5109807" y="2916230"/>
            <a:ext cx="744114" cy="369332"/>
          </a:xfrm>
          <a:prstGeom prst="rect">
            <a:avLst/>
          </a:prstGeom>
          <a:noFill/>
        </p:spPr>
        <p:txBody>
          <a:bodyPr wrap="none" rtlCol="0">
            <a:spAutoFit/>
          </a:bodyPr>
          <a:lstStyle/>
          <a:p>
            <a:r>
              <a:rPr lang="en-US" dirty="0"/>
              <a:t>time t</a:t>
            </a:r>
          </a:p>
        </p:txBody>
      </p:sp>
      <p:sp>
        <p:nvSpPr>
          <p:cNvPr id="69" name="TextBox 68">
            <a:extLst>
              <a:ext uri="{FF2B5EF4-FFF2-40B4-BE49-F238E27FC236}">
                <a16:creationId xmlns:a16="http://schemas.microsoft.com/office/drawing/2014/main" id="{A182678C-9CA0-40D1-96AC-6951BFD3A4CF}"/>
              </a:ext>
            </a:extLst>
          </p:cNvPr>
          <p:cNvSpPr txBox="1"/>
          <p:nvPr/>
        </p:nvSpPr>
        <p:spPr>
          <a:xfrm>
            <a:off x="5150820" y="5248629"/>
            <a:ext cx="1226618" cy="369332"/>
          </a:xfrm>
          <a:prstGeom prst="rect">
            <a:avLst/>
          </a:prstGeom>
          <a:noFill/>
        </p:spPr>
        <p:txBody>
          <a:bodyPr wrap="none" rtlCol="0">
            <a:spAutoFit/>
          </a:bodyPr>
          <a:lstStyle/>
          <a:p>
            <a:r>
              <a:rPr lang="en-US" dirty="0"/>
              <a:t>time: t + dt</a:t>
            </a:r>
          </a:p>
        </p:txBody>
      </p:sp>
      <p:graphicFrame>
        <p:nvGraphicFramePr>
          <p:cNvPr id="80" name="Object 79">
            <a:extLst>
              <a:ext uri="{FF2B5EF4-FFF2-40B4-BE49-F238E27FC236}">
                <a16:creationId xmlns:a16="http://schemas.microsoft.com/office/drawing/2014/main" id="{CF00CB2F-97D6-4151-A435-4BF1F40D851B}"/>
              </a:ext>
            </a:extLst>
          </p:cNvPr>
          <p:cNvGraphicFramePr>
            <a:graphicFrameLocks noChangeAspect="1"/>
          </p:cNvGraphicFramePr>
          <p:nvPr>
            <p:extLst>
              <p:ext uri="{D42A27DB-BD31-4B8C-83A1-F6EECF244321}">
                <p14:modId xmlns:p14="http://schemas.microsoft.com/office/powerpoint/2010/main" val="934435709"/>
              </p:ext>
            </p:extLst>
          </p:nvPr>
        </p:nvGraphicFramePr>
        <p:xfrm>
          <a:off x="1257816" y="6336869"/>
          <a:ext cx="449262" cy="241300"/>
        </p:xfrm>
        <a:graphic>
          <a:graphicData uri="http://schemas.openxmlformats.org/presentationml/2006/ole">
            <mc:AlternateContent xmlns:mc="http://schemas.openxmlformats.org/markup-compatibility/2006">
              <mc:Choice xmlns:v="urn:schemas-microsoft-com:vml" Requires="v">
                <p:oleObj name="Equation" r:id="rId6" imgW="355320" imgH="190440" progId="Equation.DSMT4">
                  <p:embed/>
                </p:oleObj>
              </mc:Choice>
              <mc:Fallback>
                <p:oleObj name="Equation" r:id="rId6" imgW="355320" imgH="190440" progId="Equation.DSMT4">
                  <p:embed/>
                  <p:pic>
                    <p:nvPicPr>
                      <p:cNvPr id="0" name=""/>
                      <p:cNvPicPr/>
                      <p:nvPr/>
                    </p:nvPicPr>
                    <p:blipFill>
                      <a:blip r:embed="rId7"/>
                      <a:stretch>
                        <a:fillRect/>
                      </a:stretch>
                    </p:blipFill>
                    <p:spPr>
                      <a:xfrm>
                        <a:off x="1257816" y="6336869"/>
                        <a:ext cx="449262" cy="241300"/>
                      </a:xfrm>
                      <a:prstGeom prst="rect">
                        <a:avLst/>
                      </a:prstGeom>
                    </p:spPr>
                  </p:pic>
                </p:oleObj>
              </mc:Fallback>
            </mc:AlternateContent>
          </a:graphicData>
        </a:graphic>
      </p:graphicFrame>
      <p:sp>
        <p:nvSpPr>
          <p:cNvPr id="81" name="TextBox 80">
            <a:extLst>
              <a:ext uri="{FF2B5EF4-FFF2-40B4-BE49-F238E27FC236}">
                <a16:creationId xmlns:a16="http://schemas.microsoft.com/office/drawing/2014/main" id="{111AF2EE-3ECB-4D69-AF76-95CF55982233}"/>
              </a:ext>
            </a:extLst>
          </p:cNvPr>
          <p:cNvSpPr txBox="1"/>
          <p:nvPr/>
        </p:nvSpPr>
        <p:spPr>
          <a:xfrm>
            <a:off x="6776188" y="2209761"/>
            <a:ext cx="4081117" cy="584775"/>
          </a:xfrm>
          <a:prstGeom prst="rect">
            <a:avLst/>
          </a:prstGeom>
          <a:noFill/>
        </p:spPr>
        <p:txBody>
          <a:bodyPr wrap="none" rtlCol="0">
            <a:spAutoFit/>
          </a:bodyPr>
          <a:lstStyle/>
          <a:p>
            <a:r>
              <a:rPr lang="en-US" sz="1600" dirty="0"/>
              <a:t>Consider a bunch of electrons in a wire flowing</a:t>
            </a:r>
          </a:p>
          <a:p>
            <a:r>
              <a:rPr lang="en-US" sz="1600" dirty="0"/>
              <a:t>left with velocity v.</a:t>
            </a:r>
          </a:p>
        </p:txBody>
      </p:sp>
      <p:sp>
        <p:nvSpPr>
          <p:cNvPr id="82" name="Rectangle 81">
            <a:extLst>
              <a:ext uri="{FF2B5EF4-FFF2-40B4-BE49-F238E27FC236}">
                <a16:creationId xmlns:a16="http://schemas.microsoft.com/office/drawing/2014/main" id="{214075B5-4B42-4903-9F73-4E49898134A7}"/>
              </a:ext>
            </a:extLst>
          </p:cNvPr>
          <p:cNvSpPr/>
          <p:nvPr/>
        </p:nvSpPr>
        <p:spPr>
          <a:xfrm>
            <a:off x="6756091" y="3840276"/>
            <a:ext cx="4225623" cy="830997"/>
          </a:xfrm>
          <a:prstGeom prst="rect">
            <a:avLst/>
          </a:prstGeom>
        </p:spPr>
        <p:txBody>
          <a:bodyPr wrap="square">
            <a:spAutoFit/>
          </a:bodyPr>
          <a:lstStyle/>
          <a:p>
            <a:r>
              <a:rPr lang="en-US" sz="1600" dirty="0"/>
              <a:t>A time dt later, an amount </a:t>
            </a:r>
            <a:r>
              <a:rPr lang="en-US" sz="1600" dirty="0" err="1"/>
              <a:t>dq</a:t>
            </a:r>
            <a:r>
              <a:rPr lang="en-US" sz="1600" dirty="0"/>
              <a:t> will have flowed past the wire.  And this amount would be, in terms of their volume </a:t>
            </a:r>
            <a:r>
              <a:rPr lang="en-US" sz="1600" dirty="0" err="1"/>
              <a:t>dV</a:t>
            </a:r>
            <a:r>
              <a:rPr lang="en-US" sz="1600" dirty="0"/>
              <a:t>:</a:t>
            </a:r>
          </a:p>
        </p:txBody>
      </p:sp>
      <p:sp>
        <p:nvSpPr>
          <p:cNvPr id="83" name="TextBox 82">
            <a:extLst>
              <a:ext uri="{FF2B5EF4-FFF2-40B4-BE49-F238E27FC236}">
                <a16:creationId xmlns:a16="http://schemas.microsoft.com/office/drawing/2014/main" id="{07C84726-08AF-4C31-97A1-A8EEA473A48A}"/>
              </a:ext>
            </a:extLst>
          </p:cNvPr>
          <p:cNvSpPr txBox="1"/>
          <p:nvPr/>
        </p:nvSpPr>
        <p:spPr>
          <a:xfrm>
            <a:off x="3444877" y="3301977"/>
            <a:ext cx="288862" cy="369332"/>
          </a:xfrm>
          <a:prstGeom prst="rect">
            <a:avLst/>
          </a:prstGeom>
          <a:noFill/>
        </p:spPr>
        <p:txBody>
          <a:bodyPr wrap="none" rtlCol="0">
            <a:spAutoFit/>
          </a:bodyPr>
          <a:lstStyle/>
          <a:p>
            <a:r>
              <a:rPr lang="en-US" dirty="0">
                <a:solidFill>
                  <a:srgbClr val="0070C0"/>
                </a:solidFill>
              </a:rPr>
              <a:t>v</a:t>
            </a:r>
          </a:p>
        </p:txBody>
      </p:sp>
      <p:cxnSp>
        <p:nvCxnSpPr>
          <p:cNvPr id="84" name="Straight Arrow Connector 83">
            <a:extLst>
              <a:ext uri="{FF2B5EF4-FFF2-40B4-BE49-F238E27FC236}">
                <a16:creationId xmlns:a16="http://schemas.microsoft.com/office/drawing/2014/main" id="{7388E36B-9A20-4AFB-AC53-E9A514FD34D1}"/>
              </a:ext>
            </a:extLst>
          </p:cNvPr>
          <p:cNvCxnSpPr>
            <a:cxnSpLocks/>
          </p:cNvCxnSpPr>
          <p:nvPr/>
        </p:nvCxnSpPr>
        <p:spPr>
          <a:xfrm flipH="1" flipV="1">
            <a:off x="3170237" y="3409438"/>
            <a:ext cx="624602" cy="291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8" name="TextBox 87">
            <a:extLst>
              <a:ext uri="{FF2B5EF4-FFF2-40B4-BE49-F238E27FC236}">
                <a16:creationId xmlns:a16="http://schemas.microsoft.com/office/drawing/2014/main" id="{CE8A95EE-AB4F-4365-B85E-92C47AD27173}"/>
              </a:ext>
            </a:extLst>
          </p:cNvPr>
          <p:cNvSpPr txBox="1"/>
          <p:nvPr/>
        </p:nvSpPr>
        <p:spPr>
          <a:xfrm>
            <a:off x="2579854" y="5474201"/>
            <a:ext cx="288862" cy="369332"/>
          </a:xfrm>
          <a:prstGeom prst="rect">
            <a:avLst/>
          </a:prstGeom>
          <a:noFill/>
        </p:spPr>
        <p:txBody>
          <a:bodyPr wrap="none" rtlCol="0">
            <a:spAutoFit/>
          </a:bodyPr>
          <a:lstStyle/>
          <a:p>
            <a:r>
              <a:rPr lang="en-US" dirty="0">
                <a:solidFill>
                  <a:srgbClr val="0070C0"/>
                </a:solidFill>
              </a:rPr>
              <a:t>v</a:t>
            </a:r>
          </a:p>
        </p:txBody>
      </p:sp>
      <p:cxnSp>
        <p:nvCxnSpPr>
          <p:cNvPr id="89" name="Straight Arrow Connector 88">
            <a:extLst>
              <a:ext uri="{FF2B5EF4-FFF2-40B4-BE49-F238E27FC236}">
                <a16:creationId xmlns:a16="http://schemas.microsoft.com/office/drawing/2014/main" id="{D4B0FA56-1AFC-42D4-93CC-6230E57F1264}"/>
              </a:ext>
            </a:extLst>
          </p:cNvPr>
          <p:cNvCxnSpPr>
            <a:cxnSpLocks/>
          </p:cNvCxnSpPr>
          <p:nvPr/>
        </p:nvCxnSpPr>
        <p:spPr>
          <a:xfrm flipH="1" flipV="1">
            <a:off x="2449730" y="5579141"/>
            <a:ext cx="624602" cy="291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aphicFrame>
        <p:nvGraphicFramePr>
          <p:cNvPr id="94" name="Object 93">
            <a:extLst>
              <a:ext uri="{FF2B5EF4-FFF2-40B4-BE49-F238E27FC236}">
                <a16:creationId xmlns:a16="http://schemas.microsoft.com/office/drawing/2014/main" id="{3AAD7FAD-F95D-4C85-BDF7-A693E01A9122}"/>
              </a:ext>
            </a:extLst>
          </p:cNvPr>
          <p:cNvGraphicFramePr>
            <a:graphicFrameLocks noChangeAspect="1"/>
          </p:cNvGraphicFramePr>
          <p:nvPr>
            <p:extLst>
              <p:ext uri="{D42A27DB-BD31-4B8C-83A1-F6EECF244321}">
                <p14:modId xmlns:p14="http://schemas.microsoft.com/office/powerpoint/2010/main" val="4093879491"/>
              </p:ext>
            </p:extLst>
          </p:nvPr>
        </p:nvGraphicFramePr>
        <p:xfrm>
          <a:off x="6897869" y="4790894"/>
          <a:ext cx="990095" cy="288058"/>
        </p:xfrm>
        <a:graphic>
          <a:graphicData uri="http://schemas.openxmlformats.org/presentationml/2006/ole">
            <mc:AlternateContent xmlns:mc="http://schemas.openxmlformats.org/markup-compatibility/2006">
              <mc:Choice xmlns:v="urn:schemas-microsoft-com:vml" Requires="v">
                <p:oleObj name="Equation" r:id="rId8" imgW="698400" imgH="203040" progId="Equation.DSMT4">
                  <p:embed/>
                </p:oleObj>
              </mc:Choice>
              <mc:Fallback>
                <p:oleObj name="Equation" r:id="rId8" imgW="698400" imgH="203040" progId="Equation.DSMT4">
                  <p:embed/>
                  <p:pic>
                    <p:nvPicPr>
                      <p:cNvPr id="0" name=""/>
                      <p:cNvPicPr/>
                      <p:nvPr/>
                    </p:nvPicPr>
                    <p:blipFill>
                      <a:blip r:embed="rId9"/>
                      <a:stretch>
                        <a:fillRect/>
                      </a:stretch>
                    </p:blipFill>
                    <p:spPr>
                      <a:xfrm>
                        <a:off x="6897869" y="4790894"/>
                        <a:ext cx="990095" cy="288058"/>
                      </a:xfrm>
                      <a:prstGeom prst="rect">
                        <a:avLst/>
                      </a:prstGeom>
                    </p:spPr>
                  </p:pic>
                </p:oleObj>
              </mc:Fallback>
            </mc:AlternateContent>
          </a:graphicData>
        </a:graphic>
      </p:graphicFrame>
      <p:sp>
        <p:nvSpPr>
          <p:cNvPr id="95" name="Cylinder 94">
            <a:extLst>
              <a:ext uri="{FF2B5EF4-FFF2-40B4-BE49-F238E27FC236}">
                <a16:creationId xmlns:a16="http://schemas.microsoft.com/office/drawing/2014/main" id="{DD0F0C36-692E-4917-9C2A-0DBBE709895F}"/>
              </a:ext>
            </a:extLst>
          </p:cNvPr>
          <p:cNvSpPr/>
          <p:nvPr/>
        </p:nvSpPr>
        <p:spPr>
          <a:xfrm rot="16200000">
            <a:off x="609056" y="4934534"/>
            <a:ext cx="1769355" cy="845123"/>
          </a:xfrm>
          <a:prstGeom prst="can">
            <a:avLst/>
          </a:prstGeom>
          <a:solidFill>
            <a:schemeClr val="bg2">
              <a:lumMod val="90000"/>
              <a:alpha val="5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TextBox 95">
            <a:extLst>
              <a:ext uri="{FF2B5EF4-FFF2-40B4-BE49-F238E27FC236}">
                <a16:creationId xmlns:a16="http://schemas.microsoft.com/office/drawing/2014/main" id="{48AE1B9A-BFA0-42BB-9F41-65D94F5A5195}"/>
              </a:ext>
            </a:extLst>
          </p:cNvPr>
          <p:cNvSpPr txBox="1"/>
          <p:nvPr/>
        </p:nvSpPr>
        <p:spPr>
          <a:xfrm>
            <a:off x="994679" y="5133951"/>
            <a:ext cx="362600" cy="461665"/>
          </a:xfrm>
          <a:prstGeom prst="rect">
            <a:avLst/>
          </a:prstGeom>
          <a:noFill/>
        </p:spPr>
        <p:txBody>
          <a:bodyPr wrap="none" rtlCol="0">
            <a:spAutoFit/>
          </a:bodyPr>
          <a:lstStyle/>
          <a:p>
            <a:r>
              <a:rPr lang="en-US" sz="2400" dirty="0"/>
              <a:t>A</a:t>
            </a:r>
          </a:p>
        </p:txBody>
      </p:sp>
      <p:graphicFrame>
        <p:nvGraphicFramePr>
          <p:cNvPr id="99" name="Object 98">
            <a:extLst>
              <a:ext uri="{FF2B5EF4-FFF2-40B4-BE49-F238E27FC236}">
                <a16:creationId xmlns:a16="http://schemas.microsoft.com/office/drawing/2014/main" id="{01571C48-0470-4C1C-8211-9D09672CE0FE}"/>
              </a:ext>
            </a:extLst>
          </p:cNvPr>
          <p:cNvGraphicFramePr>
            <a:graphicFrameLocks noChangeAspect="1"/>
          </p:cNvGraphicFramePr>
          <p:nvPr>
            <p:extLst>
              <p:ext uri="{D42A27DB-BD31-4B8C-83A1-F6EECF244321}">
                <p14:modId xmlns:p14="http://schemas.microsoft.com/office/powerpoint/2010/main" val="2582445865"/>
              </p:ext>
            </p:extLst>
          </p:nvPr>
        </p:nvGraphicFramePr>
        <p:xfrm>
          <a:off x="8298791" y="4787369"/>
          <a:ext cx="2611483" cy="274893"/>
        </p:xfrm>
        <a:graphic>
          <a:graphicData uri="http://schemas.openxmlformats.org/presentationml/2006/ole">
            <mc:AlternateContent xmlns:mc="http://schemas.openxmlformats.org/markup-compatibility/2006">
              <mc:Choice xmlns:v="urn:schemas-microsoft-com:vml" Requires="v">
                <p:oleObj name="Equation" r:id="rId10" imgW="1930320" imgH="203040" progId="Equation.DSMT4">
                  <p:embed/>
                </p:oleObj>
              </mc:Choice>
              <mc:Fallback>
                <p:oleObj name="Equation" r:id="rId10" imgW="1930320" imgH="203040" progId="Equation.DSMT4">
                  <p:embed/>
                  <p:pic>
                    <p:nvPicPr>
                      <p:cNvPr id="0" name=""/>
                      <p:cNvPicPr/>
                      <p:nvPr/>
                    </p:nvPicPr>
                    <p:blipFill>
                      <a:blip r:embed="rId11"/>
                      <a:stretch>
                        <a:fillRect/>
                      </a:stretch>
                    </p:blipFill>
                    <p:spPr>
                      <a:xfrm>
                        <a:off x="8298791" y="4787369"/>
                        <a:ext cx="2611483" cy="274893"/>
                      </a:xfrm>
                      <a:prstGeom prst="rect">
                        <a:avLst/>
                      </a:prstGeom>
                    </p:spPr>
                  </p:pic>
                </p:oleObj>
              </mc:Fallback>
            </mc:AlternateContent>
          </a:graphicData>
        </a:graphic>
      </p:graphicFrame>
      <p:graphicFrame>
        <p:nvGraphicFramePr>
          <p:cNvPr id="100" name="Object 99">
            <a:extLst>
              <a:ext uri="{FF2B5EF4-FFF2-40B4-BE49-F238E27FC236}">
                <a16:creationId xmlns:a16="http://schemas.microsoft.com/office/drawing/2014/main" id="{16AECD2E-2C35-4F27-B232-0568921E03C3}"/>
              </a:ext>
            </a:extLst>
          </p:cNvPr>
          <p:cNvGraphicFramePr>
            <a:graphicFrameLocks noChangeAspect="1"/>
          </p:cNvGraphicFramePr>
          <p:nvPr>
            <p:extLst>
              <p:ext uri="{D42A27DB-BD31-4B8C-83A1-F6EECF244321}">
                <p14:modId xmlns:p14="http://schemas.microsoft.com/office/powerpoint/2010/main" val="417621923"/>
              </p:ext>
            </p:extLst>
          </p:nvPr>
        </p:nvGraphicFramePr>
        <p:xfrm>
          <a:off x="7146329" y="5199866"/>
          <a:ext cx="911226" cy="286042"/>
        </p:xfrm>
        <a:graphic>
          <a:graphicData uri="http://schemas.openxmlformats.org/presentationml/2006/ole">
            <mc:AlternateContent xmlns:mc="http://schemas.openxmlformats.org/markup-compatibility/2006">
              <mc:Choice xmlns:v="urn:schemas-microsoft-com:vml" Requires="v">
                <p:oleObj name="Equation" r:id="rId12" imgW="647640" imgH="203040" progId="Equation.DSMT4">
                  <p:embed/>
                </p:oleObj>
              </mc:Choice>
              <mc:Fallback>
                <p:oleObj name="Equation" r:id="rId12" imgW="647640" imgH="203040" progId="Equation.DSMT4">
                  <p:embed/>
                  <p:pic>
                    <p:nvPicPr>
                      <p:cNvPr id="94" name="Object 93">
                        <a:extLst>
                          <a:ext uri="{FF2B5EF4-FFF2-40B4-BE49-F238E27FC236}">
                            <a16:creationId xmlns:a16="http://schemas.microsoft.com/office/drawing/2014/main" id="{3AAD7FAD-F95D-4C85-BDF7-A693E01A9122}"/>
                          </a:ext>
                        </a:extLst>
                      </p:cNvPr>
                      <p:cNvPicPr/>
                      <p:nvPr/>
                    </p:nvPicPr>
                    <p:blipFill>
                      <a:blip r:embed="rId13"/>
                      <a:stretch>
                        <a:fillRect/>
                      </a:stretch>
                    </p:blipFill>
                    <p:spPr>
                      <a:xfrm>
                        <a:off x="7146329" y="5199866"/>
                        <a:ext cx="911226" cy="286042"/>
                      </a:xfrm>
                      <a:prstGeom prst="rect">
                        <a:avLst/>
                      </a:prstGeom>
                    </p:spPr>
                  </p:pic>
                </p:oleObj>
              </mc:Fallback>
            </mc:AlternateContent>
          </a:graphicData>
        </a:graphic>
      </p:graphicFrame>
      <p:sp>
        <p:nvSpPr>
          <p:cNvPr id="101" name="TextBox 100">
            <a:extLst>
              <a:ext uri="{FF2B5EF4-FFF2-40B4-BE49-F238E27FC236}">
                <a16:creationId xmlns:a16="http://schemas.microsoft.com/office/drawing/2014/main" id="{CDF412CC-2178-4816-9603-7F841D6FAA42}"/>
              </a:ext>
            </a:extLst>
          </p:cNvPr>
          <p:cNvSpPr txBox="1"/>
          <p:nvPr/>
        </p:nvSpPr>
        <p:spPr>
          <a:xfrm>
            <a:off x="6776188" y="5589121"/>
            <a:ext cx="2611484" cy="338554"/>
          </a:xfrm>
          <a:prstGeom prst="rect">
            <a:avLst/>
          </a:prstGeom>
          <a:noFill/>
        </p:spPr>
        <p:txBody>
          <a:bodyPr wrap="none" rtlCol="0">
            <a:spAutoFit/>
          </a:bodyPr>
          <a:lstStyle/>
          <a:p>
            <a:r>
              <a:rPr lang="en-US" sz="1600" dirty="0"/>
              <a:t>And so the current would be:</a:t>
            </a:r>
            <a:endParaRPr lang="en-US" dirty="0"/>
          </a:p>
        </p:txBody>
      </p:sp>
      <p:graphicFrame>
        <p:nvGraphicFramePr>
          <p:cNvPr id="103" name="Object 102">
            <a:extLst>
              <a:ext uri="{FF2B5EF4-FFF2-40B4-BE49-F238E27FC236}">
                <a16:creationId xmlns:a16="http://schemas.microsoft.com/office/drawing/2014/main" id="{C9433E98-57B5-4679-B40D-1F5771486355}"/>
              </a:ext>
            </a:extLst>
          </p:cNvPr>
          <p:cNvGraphicFramePr>
            <a:graphicFrameLocks noChangeAspect="1"/>
          </p:cNvGraphicFramePr>
          <p:nvPr>
            <p:extLst>
              <p:ext uri="{D42A27DB-BD31-4B8C-83A1-F6EECF244321}">
                <p14:modId xmlns:p14="http://schemas.microsoft.com/office/powerpoint/2010/main" val="1481953306"/>
              </p:ext>
            </p:extLst>
          </p:nvPr>
        </p:nvGraphicFramePr>
        <p:xfrm>
          <a:off x="6862349" y="6065892"/>
          <a:ext cx="2023301" cy="522686"/>
        </p:xfrm>
        <a:graphic>
          <a:graphicData uri="http://schemas.openxmlformats.org/presentationml/2006/ole">
            <mc:AlternateContent xmlns:mc="http://schemas.openxmlformats.org/markup-compatibility/2006">
              <mc:Choice xmlns:v="urn:schemas-microsoft-com:vml" Requires="v">
                <p:oleObj name="Equation" r:id="rId14" imgW="1523880" imgH="393480" progId="Equation.DSMT4">
                  <p:embed/>
                </p:oleObj>
              </mc:Choice>
              <mc:Fallback>
                <p:oleObj name="Equation" r:id="rId14" imgW="1523880" imgH="393480" progId="Equation.DSMT4">
                  <p:embed/>
                  <p:pic>
                    <p:nvPicPr>
                      <p:cNvPr id="0" name=""/>
                      <p:cNvPicPr/>
                      <p:nvPr/>
                    </p:nvPicPr>
                    <p:blipFill>
                      <a:blip r:embed="rId15"/>
                      <a:stretch>
                        <a:fillRect/>
                      </a:stretch>
                    </p:blipFill>
                    <p:spPr>
                      <a:xfrm>
                        <a:off x="6862349" y="6065892"/>
                        <a:ext cx="2023301" cy="522686"/>
                      </a:xfrm>
                      <a:prstGeom prst="rect">
                        <a:avLst/>
                      </a:prstGeom>
                    </p:spPr>
                  </p:pic>
                </p:oleObj>
              </mc:Fallback>
            </mc:AlternateContent>
          </a:graphicData>
        </a:graphic>
      </p:graphicFrame>
      <p:cxnSp>
        <p:nvCxnSpPr>
          <p:cNvPr id="105" name="Straight Arrow Connector 104">
            <a:extLst>
              <a:ext uri="{FF2B5EF4-FFF2-40B4-BE49-F238E27FC236}">
                <a16:creationId xmlns:a16="http://schemas.microsoft.com/office/drawing/2014/main" id="{3EA375FD-509C-45F8-B7B8-08B92273B42F}"/>
              </a:ext>
            </a:extLst>
          </p:cNvPr>
          <p:cNvCxnSpPr/>
          <p:nvPr/>
        </p:nvCxnSpPr>
        <p:spPr>
          <a:xfrm>
            <a:off x="8984431" y="6327235"/>
            <a:ext cx="6566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06" name="Object 105">
            <a:extLst>
              <a:ext uri="{FF2B5EF4-FFF2-40B4-BE49-F238E27FC236}">
                <a16:creationId xmlns:a16="http://schemas.microsoft.com/office/drawing/2014/main" id="{14FE869F-DA20-4143-BCFC-1DF494EA6207}"/>
              </a:ext>
            </a:extLst>
          </p:cNvPr>
          <p:cNvGraphicFramePr>
            <a:graphicFrameLocks noChangeAspect="1"/>
          </p:cNvGraphicFramePr>
          <p:nvPr>
            <p:extLst>
              <p:ext uri="{D42A27DB-BD31-4B8C-83A1-F6EECF244321}">
                <p14:modId xmlns:p14="http://schemas.microsoft.com/office/powerpoint/2010/main" val="573339636"/>
              </p:ext>
            </p:extLst>
          </p:nvPr>
        </p:nvGraphicFramePr>
        <p:xfrm>
          <a:off x="9852025" y="6208713"/>
          <a:ext cx="758825" cy="236537"/>
        </p:xfrm>
        <a:graphic>
          <a:graphicData uri="http://schemas.openxmlformats.org/presentationml/2006/ole">
            <mc:AlternateContent xmlns:mc="http://schemas.openxmlformats.org/markup-compatibility/2006">
              <mc:Choice xmlns:v="urn:schemas-microsoft-com:vml" Requires="v">
                <p:oleObj name="Equation" r:id="rId16" imgW="571320" imgH="177480" progId="Equation.DSMT4">
                  <p:embed/>
                </p:oleObj>
              </mc:Choice>
              <mc:Fallback>
                <p:oleObj name="Equation" r:id="rId16" imgW="571320" imgH="177480" progId="Equation.DSMT4">
                  <p:embed/>
                  <p:pic>
                    <p:nvPicPr>
                      <p:cNvPr id="103" name="Object 102">
                        <a:extLst>
                          <a:ext uri="{FF2B5EF4-FFF2-40B4-BE49-F238E27FC236}">
                            <a16:creationId xmlns:a16="http://schemas.microsoft.com/office/drawing/2014/main" id="{C9433E98-57B5-4679-B40D-1F5771486355}"/>
                          </a:ext>
                        </a:extLst>
                      </p:cNvPr>
                      <p:cNvPicPr/>
                      <p:nvPr/>
                    </p:nvPicPr>
                    <p:blipFill>
                      <a:blip r:embed="rId17"/>
                      <a:stretch>
                        <a:fillRect/>
                      </a:stretch>
                    </p:blipFill>
                    <p:spPr>
                      <a:xfrm>
                        <a:off x="9852025" y="6208713"/>
                        <a:ext cx="758825" cy="2365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7775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59"/>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6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6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6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7" grpId="0" animBg="1"/>
      <p:bldP spid="18" grpId="0" animBg="1"/>
      <p:bldP spid="20" grpId="0" animBg="1"/>
      <p:bldP spid="23" grpId="0" animBg="1"/>
      <p:bldP spid="36" grpId="0" animBg="1"/>
      <p:bldP spid="39" grpId="0" animBg="1"/>
      <p:bldP spid="40" grpId="0" animBg="1"/>
      <p:bldP spid="41" grpId="0" animBg="1"/>
      <p:bldP spid="42" grpId="0" animBg="1"/>
      <p:bldP spid="43" grpId="0" animBg="1"/>
      <p:bldP spid="44" grpId="0" animBg="1"/>
      <p:bldP spid="45"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9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07BE50B-9071-457E-867D-C23F26974AC5}"/>
              </a:ext>
            </a:extLst>
          </p:cNvPr>
          <p:cNvGraphicFramePr>
            <a:graphicFrameLocks noChangeAspect="1"/>
          </p:cNvGraphicFramePr>
          <p:nvPr>
            <p:extLst>
              <p:ext uri="{D42A27DB-BD31-4B8C-83A1-F6EECF244321}">
                <p14:modId xmlns:p14="http://schemas.microsoft.com/office/powerpoint/2010/main" val="601026336"/>
              </p:ext>
            </p:extLst>
          </p:nvPr>
        </p:nvGraphicFramePr>
        <p:xfrm>
          <a:off x="693285" y="2268380"/>
          <a:ext cx="3786187" cy="3741738"/>
        </p:xfrm>
        <a:graphic>
          <a:graphicData uri="http://schemas.openxmlformats.org/presentationml/2006/ole">
            <mc:AlternateContent xmlns:mc="http://schemas.openxmlformats.org/markup-compatibility/2006">
              <mc:Choice xmlns:v="urn:schemas-microsoft-com:vml" Requires="v">
                <p:oleObj name="Equation" r:id="rId2" imgW="2692080" imgH="2666880" progId="Equation.DSMT4">
                  <p:embed/>
                </p:oleObj>
              </mc:Choice>
              <mc:Fallback>
                <p:oleObj name="Equation" r:id="rId2" imgW="2692080" imgH="2666880" progId="Equation.DSMT4">
                  <p:embed/>
                  <p:pic>
                    <p:nvPicPr>
                      <p:cNvPr id="92" name="Object 91">
                        <a:extLst>
                          <a:ext uri="{FF2B5EF4-FFF2-40B4-BE49-F238E27FC236}">
                            <a16:creationId xmlns:a16="http://schemas.microsoft.com/office/drawing/2014/main" id="{0C88F38D-CEBC-404B-9FA1-CC50F5481DF3}"/>
                          </a:ext>
                        </a:extLst>
                      </p:cNvPr>
                      <p:cNvPicPr>
                        <a:picLocks noChangeAspect="1" noChangeArrowheads="1"/>
                      </p:cNvPicPr>
                      <p:nvPr/>
                    </p:nvPicPr>
                    <p:blipFill>
                      <a:blip r:embed="rId3"/>
                      <a:srcRect/>
                      <a:stretch>
                        <a:fillRect/>
                      </a:stretch>
                    </p:blipFill>
                    <p:spPr bwMode="auto">
                      <a:xfrm>
                        <a:off x="693285" y="2268380"/>
                        <a:ext cx="3786187" cy="3741738"/>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1E7FAFFE-F3AE-4805-93E1-CBAB1DDAD6CF}"/>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sp>
        <p:nvSpPr>
          <p:cNvPr id="4" name="TextBox 3">
            <a:extLst>
              <a:ext uri="{FF2B5EF4-FFF2-40B4-BE49-F238E27FC236}">
                <a16:creationId xmlns:a16="http://schemas.microsoft.com/office/drawing/2014/main" id="{1A04C93B-5D2C-4618-BFD5-B94C03B788ED}"/>
              </a:ext>
            </a:extLst>
          </p:cNvPr>
          <p:cNvSpPr txBox="1"/>
          <p:nvPr/>
        </p:nvSpPr>
        <p:spPr>
          <a:xfrm>
            <a:off x="592853" y="1396721"/>
            <a:ext cx="4854855" cy="646331"/>
          </a:xfrm>
          <a:prstGeom prst="rect">
            <a:avLst/>
          </a:prstGeom>
          <a:noFill/>
        </p:spPr>
        <p:txBody>
          <a:bodyPr wrap="none" rtlCol="0">
            <a:spAutoFit/>
          </a:bodyPr>
          <a:lstStyle/>
          <a:p>
            <a:r>
              <a:rPr lang="en-US" dirty="0"/>
              <a:t>Parenthetically, it is convenient to do a little work </a:t>
            </a:r>
          </a:p>
          <a:p>
            <a:r>
              <a:rPr lang="en-US" dirty="0"/>
              <a:t>on the electron density formula….</a:t>
            </a:r>
          </a:p>
        </p:txBody>
      </p:sp>
      <p:sp>
        <p:nvSpPr>
          <p:cNvPr id="5" name="TextBox 4">
            <a:extLst>
              <a:ext uri="{FF2B5EF4-FFF2-40B4-BE49-F238E27FC236}">
                <a16:creationId xmlns:a16="http://schemas.microsoft.com/office/drawing/2014/main" id="{FDEBDA79-6B22-4C41-B057-CB7C1253C8DB}"/>
              </a:ext>
            </a:extLst>
          </p:cNvPr>
          <p:cNvSpPr txBox="1"/>
          <p:nvPr/>
        </p:nvSpPr>
        <p:spPr>
          <a:xfrm>
            <a:off x="7074040" y="1408387"/>
            <a:ext cx="3163174" cy="369332"/>
          </a:xfrm>
          <a:prstGeom prst="rect">
            <a:avLst/>
          </a:prstGeom>
          <a:noFill/>
        </p:spPr>
        <p:txBody>
          <a:bodyPr wrap="none" rtlCol="0">
            <a:spAutoFit/>
          </a:bodyPr>
          <a:lstStyle/>
          <a:p>
            <a:r>
              <a:rPr lang="en-US" dirty="0"/>
              <a:t>And also make some definitions</a:t>
            </a:r>
          </a:p>
        </p:txBody>
      </p:sp>
      <p:graphicFrame>
        <p:nvGraphicFramePr>
          <p:cNvPr id="6" name="Object 5">
            <a:extLst>
              <a:ext uri="{FF2B5EF4-FFF2-40B4-BE49-F238E27FC236}">
                <a16:creationId xmlns:a16="http://schemas.microsoft.com/office/drawing/2014/main" id="{09BF539F-BB37-47FA-8F5C-85A84F02B0B3}"/>
              </a:ext>
            </a:extLst>
          </p:cNvPr>
          <p:cNvGraphicFramePr>
            <a:graphicFrameLocks noChangeAspect="1"/>
          </p:cNvGraphicFramePr>
          <p:nvPr>
            <p:extLst>
              <p:ext uri="{D42A27DB-BD31-4B8C-83A1-F6EECF244321}">
                <p14:modId xmlns:p14="http://schemas.microsoft.com/office/powerpoint/2010/main" val="287036271"/>
              </p:ext>
            </p:extLst>
          </p:nvPr>
        </p:nvGraphicFramePr>
        <p:xfrm>
          <a:off x="7142532" y="2043052"/>
          <a:ext cx="833068" cy="2906482"/>
        </p:xfrm>
        <a:graphic>
          <a:graphicData uri="http://schemas.openxmlformats.org/presentationml/2006/ole">
            <mc:AlternateContent xmlns:mc="http://schemas.openxmlformats.org/markup-compatibility/2006">
              <mc:Choice xmlns:v="urn:schemas-microsoft-com:vml" Requires="v">
                <p:oleObj name="Equation" r:id="rId4" imgW="571320" imgH="1993680" progId="Equation.DSMT4">
                  <p:embed/>
                </p:oleObj>
              </mc:Choice>
              <mc:Fallback>
                <p:oleObj name="Equation" r:id="rId4" imgW="571320" imgH="1993680" progId="Equation.DSMT4">
                  <p:embed/>
                  <p:pic>
                    <p:nvPicPr>
                      <p:cNvPr id="0" name=""/>
                      <p:cNvPicPr/>
                      <p:nvPr/>
                    </p:nvPicPr>
                    <p:blipFill>
                      <a:blip r:embed="rId5"/>
                      <a:stretch>
                        <a:fillRect/>
                      </a:stretch>
                    </p:blipFill>
                    <p:spPr>
                      <a:xfrm>
                        <a:off x="7142532" y="2043052"/>
                        <a:ext cx="833068" cy="2906482"/>
                      </a:xfrm>
                      <a:prstGeom prst="rect">
                        <a:avLst/>
                      </a:prstGeom>
                    </p:spPr>
                  </p:pic>
                </p:oleObj>
              </mc:Fallback>
            </mc:AlternateContent>
          </a:graphicData>
        </a:graphic>
      </p:graphicFrame>
    </p:spTree>
    <p:extLst>
      <p:ext uri="{BB962C8B-B14F-4D97-AF65-F5344CB8AC3E}">
        <p14:creationId xmlns:p14="http://schemas.microsoft.com/office/powerpoint/2010/main" val="2131584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Object 33">
            <a:extLst>
              <a:ext uri="{FF2B5EF4-FFF2-40B4-BE49-F238E27FC236}">
                <a16:creationId xmlns:a16="http://schemas.microsoft.com/office/drawing/2014/main" id="{2144DD37-4508-48E7-B678-F5D95B97EEE3}"/>
              </a:ext>
            </a:extLst>
          </p:cNvPr>
          <p:cNvGraphicFramePr>
            <a:graphicFrameLocks noChangeAspect="1"/>
          </p:cNvGraphicFramePr>
          <p:nvPr>
            <p:extLst>
              <p:ext uri="{D42A27DB-BD31-4B8C-83A1-F6EECF244321}">
                <p14:modId xmlns:p14="http://schemas.microsoft.com/office/powerpoint/2010/main" val="3746294475"/>
              </p:ext>
            </p:extLst>
          </p:nvPr>
        </p:nvGraphicFramePr>
        <p:xfrm>
          <a:off x="1015914" y="1733985"/>
          <a:ext cx="3318699" cy="2570982"/>
        </p:xfrm>
        <a:graphic>
          <a:graphicData uri="http://schemas.openxmlformats.org/presentationml/2006/ole">
            <mc:AlternateContent xmlns:mc="http://schemas.openxmlformats.org/markup-compatibility/2006">
              <mc:Choice xmlns:v="urn:schemas-microsoft-com:vml" Requires="v">
                <p:oleObj name="Bitmap Image" r:id="rId2" imgW="4183560" imgH="3238560" progId="Paint.Picture">
                  <p:embed/>
                </p:oleObj>
              </mc:Choice>
              <mc:Fallback>
                <p:oleObj name="Bitmap Image" r:id="rId2" imgW="4183560" imgH="3238560" progId="Paint.Picture">
                  <p:embed/>
                  <p:pic>
                    <p:nvPicPr>
                      <p:cNvPr id="92" name="Object 91">
                        <a:extLst>
                          <a:ext uri="{FF2B5EF4-FFF2-40B4-BE49-F238E27FC236}">
                            <a16:creationId xmlns:a16="http://schemas.microsoft.com/office/drawing/2014/main" id="{7BD479AD-153A-4EF4-A882-AB47FE15F70B}"/>
                          </a:ext>
                        </a:extLst>
                      </p:cNvPr>
                      <p:cNvPicPr>
                        <a:picLocks noChangeAspect="1" noChangeArrowheads="1"/>
                      </p:cNvPicPr>
                      <p:nvPr/>
                    </p:nvPicPr>
                    <p:blipFill>
                      <a:blip r:embed="rId3"/>
                      <a:srcRect/>
                      <a:stretch>
                        <a:fillRect/>
                      </a:stretch>
                    </p:blipFill>
                    <p:spPr bwMode="auto">
                      <a:xfrm>
                        <a:off x="1015914" y="1733985"/>
                        <a:ext cx="3318699" cy="2570982"/>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9148C324-6F7A-4F87-A123-7F2157686338}"/>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sp>
        <p:nvSpPr>
          <p:cNvPr id="3" name="TextBox 2">
            <a:extLst>
              <a:ext uri="{FF2B5EF4-FFF2-40B4-BE49-F238E27FC236}">
                <a16:creationId xmlns:a16="http://schemas.microsoft.com/office/drawing/2014/main" id="{5A559B14-30F2-4C0C-BE0C-587D864E0918}"/>
              </a:ext>
            </a:extLst>
          </p:cNvPr>
          <p:cNvSpPr txBox="1"/>
          <p:nvPr/>
        </p:nvSpPr>
        <p:spPr>
          <a:xfrm>
            <a:off x="1015914" y="895396"/>
            <a:ext cx="9843529" cy="646331"/>
          </a:xfrm>
          <a:prstGeom prst="rect">
            <a:avLst/>
          </a:prstGeom>
          <a:noFill/>
        </p:spPr>
        <p:txBody>
          <a:bodyPr wrap="none" rtlCol="0">
            <a:spAutoFit/>
          </a:bodyPr>
          <a:lstStyle/>
          <a:p>
            <a:r>
              <a:rPr lang="en-US" dirty="0"/>
              <a:t>And now we’re in position to get Ohm’s law, which relates the current flowing through a resistor to the </a:t>
            </a:r>
          </a:p>
          <a:p>
            <a:r>
              <a:rPr lang="en-US" dirty="0"/>
              <a:t>potential difference across it:</a:t>
            </a:r>
          </a:p>
        </p:txBody>
      </p:sp>
      <p:graphicFrame>
        <p:nvGraphicFramePr>
          <p:cNvPr id="4" name="Object 3">
            <a:extLst>
              <a:ext uri="{FF2B5EF4-FFF2-40B4-BE49-F238E27FC236}">
                <a16:creationId xmlns:a16="http://schemas.microsoft.com/office/drawing/2014/main" id="{C69AFF05-56F6-4D11-AF8C-ED4BCBE7F192}"/>
              </a:ext>
            </a:extLst>
          </p:cNvPr>
          <p:cNvGraphicFramePr>
            <a:graphicFrameLocks noChangeAspect="1"/>
          </p:cNvGraphicFramePr>
          <p:nvPr>
            <p:extLst>
              <p:ext uri="{D42A27DB-BD31-4B8C-83A1-F6EECF244321}">
                <p14:modId xmlns:p14="http://schemas.microsoft.com/office/powerpoint/2010/main" val="3877558267"/>
              </p:ext>
            </p:extLst>
          </p:nvPr>
        </p:nvGraphicFramePr>
        <p:xfrm>
          <a:off x="5090688" y="1961488"/>
          <a:ext cx="792162" cy="246063"/>
        </p:xfrm>
        <a:graphic>
          <a:graphicData uri="http://schemas.openxmlformats.org/presentationml/2006/ole">
            <mc:AlternateContent xmlns:mc="http://schemas.openxmlformats.org/markup-compatibility/2006">
              <mc:Choice xmlns:v="urn:schemas-microsoft-com:vml" Requires="v">
                <p:oleObj name="Equation" r:id="rId4" imgW="571320" imgH="177480" progId="Equation.DSMT4">
                  <p:embed/>
                </p:oleObj>
              </mc:Choice>
              <mc:Fallback>
                <p:oleObj name="Equation" r:id="rId4" imgW="571320" imgH="177480" progId="Equation.DSMT4">
                  <p:embed/>
                  <p:pic>
                    <p:nvPicPr>
                      <p:cNvPr id="106" name="Object 105">
                        <a:extLst>
                          <a:ext uri="{FF2B5EF4-FFF2-40B4-BE49-F238E27FC236}">
                            <a16:creationId xmlns:a16="http://schemas.microsoft.com/office/drawing/2014/main" id="{14FE869F-DA20-4143-BCFC-1DF494EA6207}"/>
                          </a:ext>
                        </a:extLst>
                      </p:cNvPr>
                      <p:cNvPicPr/>
                      <p:nvPr/>
                    </p:nvPicPr>
                    <p:blipFill>
                      <a:blip r:embed="rId5"/>
                      <a:stretch>
                        <a:fillRect/>
                      </a:stretch>
                    </p:blipFill>
                    <p:spPr>
                      <a:xfrm>
                        <a:off x="5090688" y="1961488"/>
                        <a:ext cx="792162" cy="246063"/>
                      </a:xfrm>
                      <a:prstGeom prst="rect">
                        <a:avLst/>
                      </a:prstGeom>
                      <a:noFill/>
                    </p:spPr>
                  </p:pic>
                </p:oleObj>
              </mc:Fallback>
            </mc:AlternateContent>
          </a:graphicData>
        </a:graphic>
      </p:graphicFrame>
      <p:sp>
        <p:nvSpPr>
          <p:cNvPr id="6" name="Oval 5">
            <a:extLst>
              <a:ext uri="{FF2B5EF4-FFF2-40B4-BE49-F238E27FC236}">
                <a16:creationId xmlns:a16="http://schemas.microsoft.com/office/drawing/2014/main" id="{52CB3EB3-2DA4-423D-8491-6A49E741615D}"/>
              </a:ext>
            </a:extLst>
          </p:cNvPr>
          <p:cNvSpPr/>
          <p:nvPr/>
        </p:nvSpPr>
        <p:spPr>
          <a:xfrm>
            <a:off x="2389993" y="2564110"/>
            <a:ext cx="188319" cy="17617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7" name="Straight Arrow Connector 6">
            <a:extLst>
              <a:ext uri="{FF2B5EF4-FFF2-40B4-BE49-F238E27FC236}">
                <a16:creationId xmlns:a16="http://schemas.microsoft.com/office/drawing/2014/main" id="{074FCF95-9920-442D-9480-35285602CA0C}"/>
              </a:ext>
            </a:extLst>
          </p:cNvPr>
          <p:cNvCxnSpPr>
            <a:cxnSpLocks/>
          </p:cNvCxnSpPr>
          <p:nvPr/>
        </p:nvCxnSpPr>
        <p:spPr>
          <a:xfrm>
            <a:off x="1071639" y="2160560"/>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1AC56451-7958-4316-B501-CDADE3B7FED6}"/>
              </a:ext>
            </a:extLst>
          </p:cNvPr>
          <p:cNvCxnSpPr>
            <a:cxnSpLocks/>
          </p:cNvCxnSpPr>
          <p:nvPr/>
        </p:nvCxnSpPr>
        <p:spPr>
          <a:xfrm>
            <a:off x="1071639" y="2460238"/>
            <a:ext cx="3437151"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400F956-FB20-44C2-981B-B962FA32C28D}"/>
              </a:ext>
            </a:extLst>
          </p:cNvPr>
          <p:cNvCxnSpPr>
            <a:cxnSpLocks/>
          </p:cNvCxnSpPr>
          <p:nvPr/>
        </p:nvCxnSpPr>
        <p:spPr>
          <a:xfrm>
            <a:off x="1116226" y="3156565"/>
            <a:ext cx="3428298" cy="18714"/>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57A67E2-DF80-4C6F-BCE4-16D48FFF6FE4}"/>
              </a:ext>
            </a:extLst>
          </p:cNvPr>
          <p:cNvCxnSpPr>
            <a:cxnSpLocks/>
          </p:cNvCxnSpPr>
          <p:nvPr/>
        </p:nvCxnSpPr>
        <p:spPr>
          <a:xfrm>
            <a:off x="1071639" y="2812970"/>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2E4F32F-BAF0-4597-AB16-DEFF6C63F352}"/>
              </a:ext>
            </a:extLst>
          </p:cNvPr>
          <p:cNvCxnSpPr>
            <a:cxnSpLocks/>
          </p:cNvCxnSpPr>
          <p:nvPr/>
        </p:nvCxnSpPr>
        <p:spPr>
          <a:xfrm>
            <a:off x="1071639" y="3553264"/>
            <a:ext cx="3489257"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E1CCC441-3B67-4CE4-83FA-4CD3311019BB}"/>
              </a:ext>
            </a:extLst>
          </p:cNvPr>
          <p:cNvSpPr/>
          <p:nvPr/>
        </p:nvSpPr>
        <p:spPr>
          <a:xfrm>
            <a:off x="2266940" y="321521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3" name="Oval 12">
            <a:extLst>
              <a:ext uri="{FF2B5EF4-FFF2-40B4-BE49-F238E27FC236}">
                <a16:creationId xmlns:a16="http://schemas.microsoft.com/office/drawing/2014/main" id="{5FD1A113-DA09-4087-BB88-E8CA63F19283}"/>
              </a:ext>
            </a:extLst>
          </p:cNvPr>
          <p:cNvSpPr/>
          <p:nvPr/>
        </p:nvSpPr>
        <p:spPr>
          <a:xfrm>
            <a:off x="3073820" y="2304963"/>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4" name="Oval 13">
            <a:extLst>
              <a:ext uri="{FF2B5EF4-FFF2-40B4-BE49-F238E27FC236}">
                <a16:creationId xmlns:a16="http://schemas.microsoft.com/office/drawing/2014/main" id="{96152DC5-AACA-41A0-9D7B-F691FFCBBC98}"/>
              </a:ext>
            </a:extLst>
          </p:cNvPr>
          <p:cNvSpPr/>
          <p:nvPr/>
        </p:nvSpPr>
        <p:spPr>
          <a:xfrm>
            <a:off x="1673994" y="293966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5" name="Oval 14">
            <a:extLst>
              <a:ext uri="{FF2B5EF4-FFF2-40B4-BE49-F238E27FC236}">
                <a16:creationId xmlns:a16="http://schemas.microsoft.com/office/drawing/2014/main" id="{034CFAC7-897C-4DA6-A66D-A2B16673CF0C}"/>
              </a:ext>
            </a:extLst>
          </p:cNvPr>
          <p:cNvSpPr/>
          <p:nvPr/>
        </p:nvSpPr>
        <p:spPr>
          <a:xfrm>
            <a:off x="2422626" y="225779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6" name="Oval 15">
            <a:extLst>
              <a:ext uri="{FF2B5EF4-FFF2-40B4-BE49-F238E27FC236}">
                <a16:creationId xmlns:a16="http://schemas.microsoft.com/office/drawing/2014/main" id="{0C8C4D50-4EB1-4CCF-A394-D9D78FB9A12A}"/>
              </a:ext>
            </a:extLst>
          </p:cNvPr>
          <p:cNvSpPr/>
          <p:nvPr/>
        </p:nvSpPr>
        <p:spPr>
          <a:xfrm>
            <a:off x="1596151" y="2237901"/>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7" name="Oval 16">
            <a:extLst>
              <a:ext uri="{FF2B5EF4-FFF2-40B4-BE49-F238E27FC236}">
                <a16:creationId xmlns:a16="http://schemas.microsoft.com/office/drawing/2014/main" id="{48E8D68C-4B5B-47C2-BF12-BFC89658A68B}"/>
              </a:ext>
            </a:extLst>
          </p:cNvPr>
          <p:cNvSpPr/>
          <p:nvPr/>
        </p:nvSpPr>
        <p:spPr>
          <a:xfrm>
            <a:off x="3034898" y="294717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8" name="Oval 17">
            <a:extLst>
              <a:ext uri="{FF2B5EF4-FFF2-40B4-BE49-F238E27FC236}">
                <a16:creationId xmlns:a16="http://schemas.microsoft.com/office/drawing/2014/main" id="{DE00A644-F587-485A-A1C0-5F2255998DCC}"/>
              </a:ext>
            </a:extLst>
          </p:cNvPr>
          <p:cNvSpPr/>
          <p:nvPr/>
        </p:nvSpPr>
        <p:spPr>
          <a:xfrm>
            <a:off x="3075922" y="3290771"/>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9" name="Oval 18">
            <a:extLst>
              <a:ext uri="{FF2B5EF4-FFF2-40B4-BE49-F238E27FC236}">
                <a16:creationId xmlns:a16="http://schemas.microsoft.com/office/drawing/2014/main" id="{364FADFE-582C-4372-B161-750B61914878}"/>
              </a:ext>
            </a:extLst>
          </p:cNvPr>
          <p:cNvSpPr/>
          <p:nvPr/>
        </p:nvSpPr>
        <p:spPr>
          <a:xfrm>
            <a:off x="3751089" y="3280246"/>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0" name="Oval 19">
            <a:extLst>
              <a:ext uri="{FF2B5EF4-FFF2-40B4-BE49-F238E27FC236}">
                <a16:creationId xmlns:a16="http://schemas.microsoft.com/office/drawing/2014/main" id="{59D140DE-DFD4-4962-9077-6FEBF68C8764}"/>
              </a:ext>
            </a:extLst>
          </p:cNvPr>
          <p:cNvSpPr/>
          <p:nvPr/>
        </p:nvSpPr>
        <p:spPr>
          <a:xfrm>
            <a:off x="1596151" y="329642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1" name="Oval 20">
            <a:extLst>
              <a:ext uri="{FF2B5EF4-FFF2-40B4-BE49-F238E27FC236}">
                <a16:creationId xmlns:a16="http://schemas.microsoft.com/office/drawing/2014/main" id="{8ADBB97E-1EE8-4AE3-A8D2-4198A12F554D}"/>
              </a:ext>
            </a:extLst>
          </p:cNvPr>
          <p:cNvSpPr/>
          <p:nvPr/>
        </p:nvSpPr>
        <p:spPr>
          <a:xfrm>
            <a:off x="3784229" y="2561648"/>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2" name="Oval 21">
            <a:extLst>
              <a:ext uri="{FF2B5EF4-FFF2-40B4-BE49-F238E27FC236}">
                <a16:creationId xmlns:a16="http://schemas.microsoft.com/office/drawing/2014/main" id="{B594DD1A-788A-4665-91B5-4880727C16B8}"/>
              </a:ext>
            </a:extLst>
          </p:cNvPr>
          <p:cNvSpPr/>
          <p:nvPr/>
        </p:nvSpPr>
        <p:spPr>
          <a:xfrm>
            <a:off x="4334613" y="325197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3" name="Oval 22">
            <a:extLst>
              <a:ext uri="{FF2B5EF4-FFF2-40B4-BE49-F238E27FC236}">
                <a16:creationId xmlns:a16="http://schemas.microsoft.com/office/drawing/2014/main" id="{0759F2BE-B827-4C54-B164-3CB6766677B1}"/>
              </a:ext>
            </a:extLst>
          </p:cNvPr>
          <p:cNvSpPr/>
          <p:nvPr/>
        </p:nvSpPr>
        <p:spPr>
          <a:xfrm>
            <a:off x="3796898" y="2285198"/>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5" name="TextBox 24">
            <a:extLst>
              <a:ext uri="{FF2B5EF4-FFF2-40B4-BE49-F238E27FC236}">
                <a16:creationId xmlns:a16="http://schemas.microsoft.com/office/drawing/2014/main" id="{CA4AF537-A095-4282-B56C-841C7DF34BF5}"/>
              </a:ext>
            </a:extLst>
          </p:cNvPr>
          <p:cNvSpPr txBox="1"/>
          <p:nvPr/>
        </p:nvSpPr>
        <p:spPr>
          <a:xfrm>
            <a:off x="2813705" y="2421302"/>
            <a:ext cx="324128" cy="461665"/>
          </a:xfrm>
          <a:prstGeom prst="rect">
            <a:avLst/>
          </a:prstGeom>
          <a:noFill/>
        </p:spPr>
        <p:txBody>
          <a:bodyPr wrap="none" rtlCol="0">
            <a:spAutoFit/>
          </a:bodyPr>
          <a:lstStyle/>
          <a:p>
            <a:r>
              <a:rPr lang="en-US" sz="2400" dirty="0">
                <a:solidFill>
                  <a:srgbClr val="0070C0"/>
                </a:solidFill>
              </a:rPr>
              <a:t>v</a:t>
            </a:r>
          </a:p>
        </p:txBody>
      </p:sp>
      <p:cxnSp>
        <p:nvCxnSpPr>
          <p:cNvPr id="26" name="Straight Arrow Connector 25">
            <a:extLst>
              <a:ext uri="{FF2B5EF4-FFF2-40B4-BE49-F238E27FC236}">
                <a16:creationId xmlns:a16="http://schemas.microsoft.com/office/drawing/2014/main" id="{6366E0F8-489A-4519-8D24-E5E40F76FD5B}"/>
              </a:ext>
            </a:extLst>
          </p:cNvPr>
          <p:cNvCxnSpPr>
            <a:cxnSpLocks/>
          </p:cNvCxnSpPr>
          <p:nvPr/>
        </p:nvCxnSpPr>
        <p:spPr>
          <a:xfrm flipH="1" flipV="1">
            <a:off x="2663468" y="2554827"/>
            <a:ext cx="624602" cy="2915"/>
          </a:xfrm>
          <a:prstGeom prst="straightConnector1">
            <a:avLst/>
          </a:prstGeom>
          <a:ln w="25400">
            <a:tailEnd type="triangle"/>
          </a:ln>
        </p:spPr>
        <p:style>
          <a:lnRef idx="3">
            <a:schemeClr val="accent1"/>
          </a:lnRef>
          <a:fillRef idx="0">
            <a:schemeClr val="accent1"/>
          </a:fillRef>
          <a:effectRef idx="2">
            <a:schemeClr val="accent1"/>
          </a:effectRef>
          <a:fontRef idx="minor">
            <a:schemeClr val="tx1"/>
          </a:fontRef>
        </p:style>
      </p:cxnSp>
      <p:graphicFrame>
        <p:nvGraphicFramePr>
          <p:cNvPr id="29" name="Object 28">
            <a:extLst>
              <a:ext uri="{FF2B5EF4-FFF2-40B4-BE49-F238E27FC236}">
                <a16:creationId xmlns:a16="http://schemas.microsoft.com/office/drawing/2014/main" id="{85CC5726-F55F-4B85-A600-C504AB948341}"/>
              </a:ext>
            </a:extLst>
          </p:cNvPr>
          <p:cNvGraphicFramePr>
            <a:graphicFrameLocks noChangeAspect="1"/>
          </p:cNvGraphicFramePr>
          <p:nvPr>
            <p:extLst>
              <p:ext uri="{D42A27DB-BD31-4B8C-83A1-F6EECF244321}">
                <p14:modId xmlns:p14="http://schemas.microsoft.com/office/powerpoint/2010/main" val="1506554833"/>
              </p:ext>
            </p:extLst>
          </p:nvPr>
        </p:nvGraphicFramePr>
        <p:xfrm>
          <a:off x="6147904" y="6028237"/>
          <a:ext cx="2300287" cy="544512"/>
        </p:xfrm>
        <a:graphic>
          <a:graphicData uri="http://schemas.openxmlformats.org/presentationml/2006/ole">
            <mc:AlternateContent xmlns:mc="http://schemas.openxmlformats.org/markup-compatibility/2006">
              <mc:Choice xmlns:v="urn:schemas-microsoft-com:vml" Requires="v">
                <p:oleObj name="Equation" r:id="rId6" imgW="1663560" imgH="393480" progId="Equation.DSMT4">
                  <p:embed/>
                </p:oleObj>
              </mc:Choice>
              <mc:Fallback>
                <p:oleObj name="Equation" r:id="rId6" imgW="1663560" imgH="393480" progId="Equation.DSMT4">
                  <p:embed/>
                  <p:pic>
                    <p:nvPicPr>
                      <p:cNvPr id="28" name="Object 27">
                        <a:extLst>
                          <a:ext uri="{FF2B5EF4-FFF2-40B4-BE49-F238E27FC236}">
                            <a16:creationId xmlns:a16="http://schemas.microsoft.com/office/drawing/2014/main" id="{AE422BA8-CCD9-4DAA-9A04-2F81F695F3B0}"/>
                          </a:ext>
                        </a:extLst>
                      </p:cNvPr>
                      <p:cNvPicPr/>
                      <p:nvPr/>
                    </p:nvPicPr>
                    <p:blipFill>
                      <a:blip r:embed="rId7"/>
                      <a:stretch>
                        <a:fillRect/>
                      </a:stretch>
                    </p:blipFill>
                    <p:spPr>
                      <a:xfrm>
                        <a:off x="6147904" y="6028237"/>
                        <a:ext cx="2300287" cy="544512"/>
                      </a:xfrm>
                      <a:prstGeom prst="rect">
                        <a:avLst/>
                      </a:prstGeom>
                      <a:solidFill>
                        <a:srgbClr val="CCFFCC"/>
                      </a:solidFill>
                    </p:spPr>
                  </p:pic>
                </p:oleObj>
              </mc:Fallback>
            </mc:AlternateContent>
          </a:graphicData>
        </a:graphic>
      </p:graphicFrame>
      <p:sp>
        <p:nvSpPr>
          <p:cNvPr id="30" name="TextBox 29">
            <a:extLst>
              <a:ext uri="{FF2B5EF4-FFF2-40B4-BE49-F238E27FC236}">
                <a16:creationId xmlns:a16="http://schemas.microsoft.com/office/drawing/2014/main" id="{5AC65A04-CC13-46BD-A0BA-F492B3106455}"/>
              </a:ext>
            </a:extLst>
          </p:cNvPr>
          <p:cNvSpPr txBox="1"/>
          <p:nvPr/>
        </p:nvSpPr>
        <p:spPr>
          <a:xfrm>
            <a:off x="4407132" y="1750141"/>
            <a:ext cx="300043" cy="400110"/>
          </a:xfrm>
          <a:prstGeom prst="rect">
            <a:avLst/>
          </a:prstGeom>
          <a:noFill/>
        </p:spPr>
        <p:txBody>
          <a:bodyPr wrap="square" rtlCol="0">
            <a:spAutoFit/>
          </a:bodyPr>
          <a:lstStyle/>
          <a:p>
            <a:r>
              <a:rPr lang="en-US" sz="2000" dirty="0">
                <a:solidFill>
                  <a:schemeClr val="accent2">
                    <a:lumMod val="75000"/>
                  </a:schemeClr>
                </a:solidFill>
              </a:rPr>
              <a:t>E</a:t>
            </a:r>
          </a:p>
        </p:txBody>
      </p:sp>
      <p:graphicFrame>
        <p:nvGraphicFramePr>
          <p:cNvPr id="24" name="Object 23">
            <a:extLst>
              <a:ext uri="{FF2B5EF4-FFF2-40B4-BE49-F238E27FC236}">
                <a16:creationId xmlns:a16="http://schemas.microsoft.com/office/drawing/2014/main" id="{7CCA5EB0-3185-4630-9F1F-D606BF3D0D7B}"/>
              </a:ext>
            </a:extLst>
          </p:cNvPr>
          <p:cNvGraphicFramePr>
            <a:graphicFrameLocks noChangeAspect="1"/>
          </p:cNvGraphicFramePr>
          <p:nvPr>
            <p:extLst>
              <p:ext uri="{D42A27DB-BD31-4B8C-83A1-F6EECF244321}">
                <p14:modId xmlns:p14="http://schemas.microsoft.com/office/powerpoint/2010/main" val="3262759333"/>
              </p:ext>
            </p:extLst>
          </p:nvPr>
        </p:nvGraphicFramePr>
        <p:xfrm>
          <a:off x="6158206" y="3423754"/>
          <a:ext cx="1808163" cy="544512"/>
        </p:xfrm>
        <a:graphic>
          <a:graphicData uri="http://schemas.openxmlformats.org/presentationml/2006/ole">
            <mc:AlternateContent xmlns:mc="http://schemas.openxmlformats.org/markup-compatibility/2006">
              <mc:Choice xmlns:v="urn:schemas-microsoft-com:vml" Requires="v">
                <p:oleObj name="Equation" r:id="rId8" imgW="1307880" imgH="393480" progId="Equation.DSMT4">
                  <p:embed/>
                </p:oleObj>
              </mc:Choice>
              <mc:Fallback>
                <p:oleObj name="Equation" r:id="rId8" imgW="1307880" imgH="393480" progId="Equation.DSMT4">
                  <p:embed/>
                  <p:pic>
                    <p:nvPicPr>
                      <p:cNvPr id="0" name=""/>
                      <p:cNvPicPr/>
                      <p:nvPr/>
                    </p:nvPicPr>
                    <p:blipFill>
                      <a:blip r:embed="rId9"/>
                      <a:stretch>
                        <a:fillRect/>
                      </a:stretch>
                    </p:blipFill>
                    <p:spPr>
                      <a:xfrm>
                        <a:off x="6158206" y="3423754"/>
                        <a:ext cx="1808163" cy="544512"/>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843DC412-9E1A-41C9-8351-ACC1C8EBEE8D}"/>
              </a:ext>
            </a:extLst>
          </p:cNvPr>
          <p:cNvGraphicFramePr>
            <a:graphicFrameLocks noChangeAspect="1"/>
          </p:cNvGraphicFramePr>
          <p:nvPr>
            <p:extLst>
              <p:ext uri="{D42A27DB-BD31-4B8C-83A1-F6EECF244321}">
                <p14:modId xmlns:p14="http://schemas.microsoft.com/office/powerpoint/2010/main" val="797119266"/>
              </p:ext>
            </p:extLst>
          </p:nvPr>
        </p:nvGraphicFramePr>
        <p:xfrm>
          <a:off x="8223250" y="3414713"/>
          <a:ext cx="3617913" cy="809625"/>
        </p:xfrm>
        <a:graphic>
          <a:graphicData uri="http://schemas.openxmlformats.org/presentationml/2006/ole">
            <mc:AlternateContent xmlns:mc="http://schemas.openxmlformats.org/markup-compatibility/2006">
              <mc:Choice xmlns:v="urn:schemas-microsoft-com:vml" Requires="v">
                <p:oleObj name="Equation" r:id="rId10" imgW="2616120" imgH="583920" progId="Equation.DSMT4">
                  <p:embed/>
                </p:oleObj>
              </mc:Choice>
              <mc:Fallback>
                <p:oleObj name="Equation" r:id="rId10" imgW="2616120" imgH="583920" progId="Equation.DSMT4">
                  <p:embed/>
                  <p:pic>
                    <p:nvPicPr>
                      <p:cNvPr id="24" name="Object 23">
                        <a:extLst>
                          <a:ext uri="{FF2B5EF4-FFF2-40B4-BE49-F238E27FC236}">
                            <a16:creationId xmlns:a16="http://schemas.microsoft.com/office/drawing/2014/main" id="{7CCA5EB0-3185-4630-9F1F-D606BF3D0D7B}"/>
                          </a:ext>
                        </a:extLst>
                      </p:cNvPr>
                      <p:cNvPicPr/>
                      <p:nvPr/>
                    </p:nvPicPr>
                    <p:blipFill>
                      <a:blip r:embed="rId11"/>
                      <a:stretch>
                        <a:fillRect/>
                      </a:stretch>
                    </p:blipFill>
                    <p:spPr>
                      <a:xfrm>
                        <a:off x="8223250" y="3414713"/>
                        <a:ext cx="3617913" cy="809625"/>
                      </a:xfrm>
                      <a:prstGeom prst="rect">
                        <a:avLst/>
                      </a:prstGeom>
                    </p:spPr>
                  </p:pic>
                </p:oleObj>
              </mc:Fallback>
            </mc:AlternateContent>
          </a:graphicData>
        </a:graphic>
      </p:graphicFrame>
      <p:cxnSp>
        <p:nvCxnSpPr>
          <p:cNvPr id="32" name="Connector: Curved 31">
            <a:extLst>
              <a:ext uri="{FF2B5EF4-FFF2-40B4-BE49-F238E27FC236}">
                <a16:creationId xmlns:a16="http://schemas.microsoft.com/office/drawing/2014/main" id="{BFF55AAD-37DF-4C52-BCA3-E5D190A6C862}"/>
              </a:ext>
            </a:extLst>
          </p:cNvPr>
          <p:cNvCxnSpPr>
            <a:cxnSpLocks/>
          </p:cNvCxnSpPr>
          <p:nvPr/>
        </p:nvCxnSpPr>
        <p:spPr>
          <a:xfrm rot="10800000">
            <a:off x="10883348" y="4048688"/>
            <a:ext cx="397634" cy="175650"/>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0" name="Object 39">
            <a:extLst>
              <a:ext uri="{FF2B5EF4-FFF2-40B4-BE49-F238E27FC236}">
                <a16:creationId xmlns:a16="http://schemas.microsoft.com/office/drawing/2014/main" id="{D7BECE0F-B6B0-4021-82CA-ADAB06548E6E}"/>
              </a:ext>
            </a:extLst>
          </p:cNvPr>
          <p:cNvGraphicFramePr>
            <a:graphicFrameLocks noChangeAspect="1"/>
          </p:cNvGraphicFramePr>
          <p:nvPr>
            <p:extLst>
              <p:ext uri="{D42A27DB-BD31-4B8C-83A1-F6EECF244321}">
                <p14:modId xmlns:p14="http://schemas.microsoft.com/office/powerpoint/2010/main" val="2890505645"/>
              </p:ext>
            </p:extLst>
          </p:nvPr>
        </p:nvGraphicFramePr>
        <p:xfrm>
          <a:off x="10720802" y="4305362"/>
          <a:ext cx="1120361" cy="496160"/>
        </p:xfrm>
        <a:graphic>
          <a:graphicData uri="http://schemas.openxmlformats.org/presentationml/2006/ole">
            <mc:AlternateContent xmlns:mc="http://schemas.openxmlformats.org/markup-compatibility/2006">
              <mc:Choice xmlns:v="urn:schemas-microsoft-com:vml" Requires="v">
                <p:oleObj name="Equation" r:id="rId12" imgW="888840" imgH="393480" progId="Equation.DSMT4">
                  <p:embed/>
                </p:oleObj>
              </mc:Choice>
              <mc:Fallback>
                <p:oleObj name="Equation" r:id="rId12" imgW="888840" imgH="393480" progId="Equation.DSMT4">
                  <p:embed/>
                  <p:pic>
                    <p:nvPicPr>
                      <p:cNvPr id="0" name=""/>
                      <p:cNvPicPr/>
                      <p:nvPr/>
                    </p:nvPicPr>
                    <p:blipFill>
                      <a:blip r:embed="rId13"/>
                      <a:stretch>
                        <a:fillRect/>
                      </a:stretch>
                    </p:blipFill>
                    <p:spPr>
                      <a:xfrm>
                        <a:off x="10720802" y="4305362"/>
                        <a:ext cx="1120361" cy="496160"/>
                      </a:xfrm>
                      <a:prstGeom prst="rect">
                        <a:avLst/>
                      </a:prstGeom>
                    </p:spPr>
                  </p:pic>
                </p:oleObj>
              </mc:Fallback>
            </mc:AlternateContent>
          </a:graphicData>
        </a:graphic>
      </p:graphicFrame>
      <p:cxnSp>
        <p:nvCxnSpPr>
          <p:cNvPr id="42" name="Connector: Curved 41">
            <a:extLst>
              <a:ext uri="{FF2B5EF4-FFF2-40B4-BE49-F238E27FC236}">
                <a16:creationId xmlns:a16="http://schemas.microsoft.com/office/drawing/2014/main" id="{58E53CB1-FE65-4253-AB03-B2442B8C7360}"/>
              </a:ext>
            </a:extLst>
          </p:cNvPr>
          <p:cNvCxnSpPr>
            <a:cxnSpLocks/>
          </p:cNvCxnSpPr>
          <p:nvPr/>
        </p:nvCxnSpPr>
        <p:spPr>
          <a:xfrm flipV="1">
            <a:off x="7874000" y="2486376"/>
            <a:ext cx="1524635" cy="928021"/>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5" name="Object 44">
            <a:extLst>
              <a:ext uri="{FF2B5EF4-FFF2-40B4-BE49-F238E27FC236}">
                <a16:creationId xmlns:a16="http://schemas.microsoft.com/office/drawing/2014/main" id="{EBAFD3C7-AE8B-4255-B486-56470316E6D0}"/>
              </a:ext>
            </a:extLst>
          </p:cNvPr>
          <p:cNvGraphicFramePr>
            <a:graphicFrameLocks noChangeAspect="1"/>
          </p:cNvGraphicFramePr>
          <p:nvPr>
            <p:extLst>
              <p:ext uri="{D42A27DB-BD31-4B8C-83A1-F6EECF244321}">
                <p14:modId xmlns:p14="http://schemas.microsoft.com/office/powerpoint/2010/main" val="1068299661"/>
              </p:ext>
            </p:extLst>
          </p:nvPr>
        </p:nvGraphicFramePr>
        <p:xfrm>
          <a:off x="6096000" y="5023457"/>
          <a:ext cx="3157537" cy="676275"/>
        </p:xfrm>
        <a:graphic>
          <a:graphicData uri="http://schemas.openxmlformats.org/presentationml/2006/ole">
            <mc:AlternateContent xmlns:mc="http://schemas.openxmlformats.org/markup-compatibility/2006">
              <mc:Choice xmlns:v="urn:schemas-microsoft-com:vml" Requires="v">
                <p:oleObj name="Equation" r:id="rId14" imgW="2019240" imgH="431640" progId="Equation.DSMT4">
                  <p:embed/>
                </p:oleObj>
              </mc:Choice>
              <mc:Fallback>
                <p:oleObj name="Equation" r:id="rId14" imgW="2019240" imgH="431640" progId="Equation.DSMT4">
                  <p:embed/>
                  <p:pic>
                    <p:nvPicPr>
                      <p:cNvPr id="0" name=""/>
                      <p:cNvPicPr/>
                      <p:nvPr/>
                    </p:nvPicPr>
                    <p:blipFill>
                      <a:blip r:embed="rId15"/>
                      <a:stretch>
                        <a:fillRect/>
                      </a:stretch>
                    </p:blipFill>
                    <p:spPr>
                      <a:xfrm>
                        <a:off x="6096000" y="5023457"/>
                        <a:ext cx="3157537" cy="676275"/>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02B9930B-8786-4FE0-A871-E706ED25B25C}"/>
              </a:ext>
            </a:extLst>
          </p:cNvPr>
          <p:cNvGraphicFramePr>
            <a:graphicFrameLocks noChangeAspect="1"/>
          </p:cNvGraphicFramePr>
          <p:nvPr>
            <p:extLst>
              <p:ext uri="{D42A27DB-BD31-4B8C-83A1-F6EECF244321}">
                <p14:modId xmlns:p14="http://schemas.microsoft.com/office/powerpoint/2010/main" val="81075156"/>
              </p:ext>
            </p:extLst>
          </p:nvPr>
        </p:nvGraphicFramePr>
        <p:xfrm>
          <a:off x="9847381" y="5121405"/>
          <a:ext cx="1879600" cy="546100"/>
        </p:xfrm>
        <a:graphic>
          <a:graphicData uri="http://schemas.openxmlformats.org/presentationml/2006/ole">
            <mc:AlternateContent xmlns:mc="http://schemas.openxmlformats.org/markup-compatibility/2006">
              <mc:Choice xmlns:v="urn:schemas-microsoft-com:vml" Requires="v">
                <p:oleObj name="Equation" r:id="rId16" imgW="1358640" imgH="393480" progId="Equation.DSMT4">
                  <p:embed/>
                </p:oleObj>
              </mc:Choice>
              <mc:Fallback>
                <p:oleObj name="Equation" r:id="rId16" imgW="1358640" imgH="393480" progId="Equation.DSMT4">
                  <p:embed/>
                  <p:pic>
                    <p:nvPicPr>
                      <p:cNvPr id="38" name="Object 37">
                        <a:extLst>
                          <a:ext uri="{FF2B5EF4-FFF2-40B4-BE49-F238E27FC236}">
                            <a16:creationId xmlns:a16="http://schemas.microsoft.com/office/drawing/2014/main" id="{843DC412-9E1A-41C9-8351-ACC1C8EBEE8D}"/>
                          </a:ext>
                        </a:extLst>
                      </p:cNvPr>
                      <p:cNvPicPr/>
                      <p:nvPr/>
                    </p:nvPicPr>
                    <p:blipFill>
                      <a:blip r:embed="rId17"/>
                      <a:stretch>
                        <a:fillRect/>
                      </a:stretch>
                    </p:blipFill>
                    <p:spPr>
                      <a:xfrm>
                        <a:off x="9847381" y="5121405"/>
                        <a:ext cx="1879600" cy="546100"/>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53241EA0-929D-465D-A694-DE76BE7464A3}"/>
              </a:ext>
            </a:extLst>
          </p:cNvPr>
          <p:cNvGraphicFramePr>
            <a:graphicFrameLocks noChangeAspect="1"/>
          </p:cNvGraphicFramePr>
          <p:nvPr>
            <p:extLst>
              <p:ext uri="{D42A27DB-BD31-4B8C-83A1-F6EECF244321}">
                <p14:modId xmlns:p14="http://schemas.microsoft.com/office/powerpoint/2010/main" val="3375346433"/>
              </p:ext>
            </p:extLst>
          </p:nvPr>
        </p:nvGraphicFramePr>
        <p:xfrm>
          <a:off x="5933464" y="1820486"/>
          <a:ext cx="1195387" cy="598488"/>
        </p:xfrm>
        <a:graphic>
          <a:graphicData uri="http://schemas.openxmlformats.org/presentationml/2006/ole">
            <mc:AlternateContent xmlns:mc="http://schemas.openxmlformats.org/markup-compatibility/2006">
              <mc:Choice xmlns:v="urn:schemas-microsoft-com:vml" Requires="v">
                <p:oleObj name="Equation" r:id="rId18" imgW="863280" imgH="431640" progId="Equation.DSMT4">
                  <p:embed/>
                </p:oleObj>
              </mc:Choice>
              <mc:Fallback>
                <p:oleObj name="Equation" r:id="rId18" imgW="863280" imgH="4316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19"/>
                      <a:stretch>
                        <a:fillRect/>
                      </a:stretch>
                    </p:blipFill>
                    <p:spPr>
                      <a:xfrm>
                        <a:off x="5933464" y="1820486"/>
                        <a:ext cx="1195387" cy="598488"/>
                      </a:xfrm>
                      <a:prstGeom prst="rect">
                        <a:avLst/>
                      </a:prstGeom>
                      <a:noFill/>
                    </p:spPr>
                  </p:pic>
                </p:oleObj>
              </mc:Fallback>
            </mc:AlternateContent>
          </a:graphicData>
        </a:graphic>
      </p:graphicFrame>
      <p:graphicFrame>
        <p:nvGraphicFramePr>
          <p:cNvPr id="52" name="Object 51">
            <a:extLst>
              <a:ext uri="{FF2B5EF4-FFF2-40B4-BE49-F238E27FC236}">
                <a16:creationId xmlns:a16="http://schemas.microsoft.com/office/drawing/2014/main" id="{3C995A45-CFFA-4A1A-AC87-BA9AF94C8A05}"/>
              </a:ext>
            </a:extLst>
          </p:cNvPr>
          <p:cNvGraphicFramePr>
            <a:graphicFrameLocks noChangeAspect="1"/>
          </p:cNvGraphicFramePr>
          <p:nvPr>
            <p:extLst>
              <p:ext uri="{D42A27DB-BD31-4B8C-83A1-F6EECF244321}">
                <p14:modId xmlns:p14="http://schemas.microsoft.com/office/powerpoint/2010/main" val="621828263"/>
              </p:ext>
            </p:extLst>
          </p:nvPr>
        </p:nvGraphicFramePr>
        <p:xfrm>
          <a:off x="7179465" y="1814678"/>
          <a:ext cx="930275" cy="579438"/>
        </p:xfrm>
        <a:graphic>
          <a:graphicData uri="http://schemas.openxmlformats.org/presentationml/2006/ole">
            <mc:AlternateContent xmlns:mc="http://schemas.openxmlformats.org/markup-compatibility/2006">
              <mc:Choice xmlns:v="urn:schemas-microsoft-com:vml" Requires="v">
                <p:oleObj name="Equation" r:id="rId20" imgW="672840" imgH="419040" progId="Equation.DSMT4">
                  <p:embed/>
                </p:oleObj>
              </mc:Choice>
              <mc:Fallback>
                <p:oleObj name="Equation" r:id="rId20" imgW="672840" imgH="4190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1"/>
                      <a:stretch>
                        <a:fillRect/>
                      </a:stretch>
                    </p:blipFill>
                    <p:spPr>
                      <a:xfrm>
                        <a:off x="7179465" y="1814678"/>
                        <a:ext cx="930275" cy="579438"/>
                      </a:xfrm>
                      <a:prstGeom prst="rect">
                        <a:avLst/>
                      </a:prstGeom>
                      <a:noFill/>
                    </p:spPr>
                  </p:pic>
                </p:oleObj>
              </mc:Fallback>
            </mc:AlternateContent>
          </a:graphicData>
        </a:graphic>
      </p:graphicFrame>
      <p:graphicFrame>
        <p:nvGraphicFramePr>
          <p:cNvPr id="54" name="Object 53">
            <a:extLst>
              <a:ext uri="{FF2B5EF4-FFF2-40B4-BE49-F238E27FC236}">
                <a16:creationId xmlns:a16="http://schemas.microsoft.com/office/drawing/2014/main" id="{22E4F23C-8330-4844-9275-AF3C770556AB}"/>
              </a:ext>
            </a:extLst>
          </p:cNvPr>
          <p:cNvGraphicFramePr>
            <a:graphicFrameLocks noChangeAspect="1"/>
          </p:cNvGraphicFramePr>
          <p:nvPr>
            <p:extLst>
              <p:ext uri="{D42A27DB-BD31-4B8C-83A1-F6EECF244321}">
                <p14:modId xmlns:p14="http://schemas.microsoft.com/office/powerpoint/2010/main" val="1015235189"/>
              </p:ext>
            </p:extLst>
          </p:nvPr>
        </p:nvGraphicFramePr>
        <p:xfrm>
          <a:off x="8165337" y="1803798"/>
          <a:ext cx="1160462" cy="579437"/>
        </p:xfrm>
        <a:graphic>
          <a:graphicData uri="http://schemas.openxmlformats.org/presentationml/2006/ole">
            <mc:AlternateContent xmlns:mc="http://schemas.openxmlformats.org/markup-compatibility/2006">
              <mc:Choice xmlns:v="urn:schemas-microsoft-com:vml" Requires="v">
                <p:oleObj name="Equation" r:id="rId22" imgW="838080" imgH="419040" progId="Equation.DSMT4">
                  <p:embed/>
                </p:oleObj>
              </mc:Choice>
              <mc:Fallback>
                <p:oleObj name="Equation" r:id="rId22" imgW="838080" imgH="4190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3"/>
                      <a:stretch>
                        <a:fillRect/>
                      </a:stretch>
                    </p:blipFill>
                    <p:spPr>
                      <a:xfrm>
                        <a:off x="8165337" y="1803798"/>
                        <a:ext cx="1160462" cy="579437"/>
                      </a:xfrm>
                      <a:prstGeom prst="rect">
                        <a:avLst/>
                      </a:prstGeom>
                      <a:noFill/>
                    </p:spPr>
                  </p:pic>
                </p:oleObj>
              </mc:Fallback>
            </mc:AlternateContent>
          </a:graphicData>
        </a:graphic>
      </p:graphicFrame>
      <p:graphicFrame>
        <p:nvGraphicFramePr>
          <p:cNvPr id="55" name="Object 54">
            <a:extLst>
              <a:ext uri="{FF2B5EF4-FFF2-40B4-BE49-F238E27FC236}">
                <a16:creationId xmlns:a16="http://schemas.microsoft.com/office/drawing/2014/main" id="{0BE3BA95-303C-4C17-8842-92E1835FEEC3}"/>
              </a:ext>
            </a:extLst>
          </p:cNvPr>
          <p:cNvGraphicFramePr>
            <a:graphicFrameLocks noChangeAspect="1"/>
          </p:cNvGraphicFramePr>
          <p:nvPr>
            <p:extLst>
              <p:ext uri="{D42A27DB-BD31-4B8C-83A1-F6EECF244321}">
                <p14:modId xmlns:p14="http://schemas.microsoft.com/office/powerpoint/2010/main" val="1417211268"/>
              </p:ext>
            </p:extLst>
          </p:nvPr>
        </p:nvGraphicFramePr>
        <p:xfrm>
          <a:off x="9398635" y="1836024"/>
          <a:ext cx="1090612" cy="862013"/>
        </p:xfrm>
        <a:graphic>
          <a:graphicData uri="http://schemas.openxmlformats.org/presentationml/2006/ole">
            <mc:AlternateContent xmlns:mc="http://schemas.openxmlformats.org/markup-compatibility/2006">
              <mc:Choice xmlns:v="urn:schemas-microsoft-com:vml" Requires="v">
                <p:oleObj name="Equation" r:id="rId24" imgW="787320" imgH="622080" progId="Equation.DSMT4">
                  <p:embed/>
                </p:oleObj>
              </mc:Choice>
              <mc:Fallback>
                <p:oleObj name="Equation" r:id="rId24" imgW="787320" imgH="62208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5"/>
                      <a:stretch>
                        <a:fillRect/>
                      </a:stretch>
                    </p:blipFill>
                    <p:spPr>
                      <a:xfrm>
                        <a:off x="9398635" y="1836024"/>
                        <a:ext cx="1090612" cy="862013"/>
                      </a:xfrm>
                      <a:prstGeom prst="rect">
                        <a:avLst/>
                      </a:prstGeom>
                      <a:noFill/>
                    </p:spPr>
                  </p:pic>
                </p:oleObj>
              </mc:Fallback>
            </mc:AlternateContent>
          </a:graphicData>
        </a:graphic>
      </p:graphicFrame>
      <p:sp>
        <p:nvSpPr>
          <p:cNvPr id="58" name="TextBox 57">
            <a:extLst>
              <a:ext uri="{FF2B5EF4-FFF2-40B4-BE49-F238E27FC236}">
                <a16:creationId xmlns:a16="http://schemas.microsoft.com/office/drawing/2014/main" id="{C016514E-37A5-49E1-BD82-A3679E5C917D}"/>
              </a:ext>
            </a:extLst>
          </p:cNvPr>
          <p:cNvSpPr txBox="1"/>
          <p:nvPr/>
        </p:nvSpPr>
        <p:spPr>
          <a:xfrm>
            <a:off x="755201" y="4461655"/>
            <a:ext cx="4070025" cy="369332"/>
          </a:xfrm>
          <a:prstGeom prst="rect">
            <a:avLst/>
          </a:prstGeom>
          <a:noFill/>
        </p:spPr>
        <p:txBody>
          <a:bodyPr wrap="none" rtlCol="0">
            <a:spAutoFit/>
          </a:bodyPr>
          <a:lstStyle/>
          <a:p>
            <a:r>
              <a:rPr lang="en-US" dirty="0"/>
              <a:t>Rate of energy dissipation by electrons is:</a:t>
            </a:r>
          </a:p>
        </p:txBody>
      </p:sp>
      <p:graphicFrame>
        <p:nvGraphicFramePr>
          <p:cNvPr id="59" name="Object 58">
            <a:extLst>
              <a:ext uri="{FF2B5EF4-FFF2-40B4-BE49-F238E27FC236}">
                <a16:creationId xmlns:a16="http://schemas.microsoft.com/office/drawing/2014/main" id="{A20F7776-ED10-4DF3-B383-F407D8A4CE1C}"/>
              </a:ext>
            </a:extLst>
          </p:cNvPr>
          <p:cNvGraphicFramePr>
            <a:graphicFrameLocks noChangeAspect="1"/>
          </p:cNvGraphicFramePr>
          <p:nvPr>
            <p:extLst>
              <p:ext uri="{D42A27DB-BD31-4B8C-83A1-F6EECF244321}">
                <p14:modId xmlns:p14="http://schemas.microsoft.com/office/powerpoint/2010/main" val="1155810211"/>
              </p:ext>
            </p:extLst>
          </p:nvPr>
        </p:nvGraphicFramePr>
        <p:xfrm>
          <a:off x="849460" y="4982996"/>
          <a:ext cx="2834959" cy="319432"/>
        </p:xfrm>
        <a:graphic>
          <a:graphicData uri="http://schemas.openxmlformats.org/presentationml/2006/ole">
            <mc:AlternateContent xmlns:mc="http://schemas.openxmlformats.org/markup-compatibility/2006">
              <mc:Choice xmlns:v="urn:schemas-microsoft-com:vml" Requires="v">
                <p:oleObj name="Equation" r:id="rId26" imgW="1803240" imgH="203040" progId="Equation.DSMT4">
                  <p:embed/>
                </p:oleObj>
              </mc:Choice>
              <mc:Fallback>
                <p:oleObj name="Equation" r:id="rId26" imgW="1803240" imgH="203040" progId="Equation.DSMT4">
                  <p:embed/>
                  <p:pic>
                    <p:nvPicPr>
                      <p:cNvPr id="0" name=""/>
                      <p:cNvPicPr/>
                      <p:nvPr/>
                    </p:nvPicPr>
                    <p:blipFill>
                      <a:blip r:embed="rId27"/>
                      <a:stretch>
                        <a:fillRect/>
                      </a:stretch>
                    </p:blipFill>
                    <p:spPr>
                      <a:xfrm>
                        <a:off x="849460" y="4982996"/>
                        <a:ext cx="2834959" cy="319432"/>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EC488D94-7782-4F12-AB6F-2AC01566149C}"/>
              </a:ext>
            </a:extLst>
          </p:cNvPr>
          <p:cNvGraphicFramePr>
            <a:graphicFrameLocks noChangeAspect="1"/>
          </p:cNvGraphicFramePr>
          <p:nvPr>
            <p:extLst>
              <p:ext uri="{D42A27DB-BD31-4B8C-83A1-F6EECF244321}">
                <p14:modId xmlns:p14="http://schemas.microsoft.com/office/powerpoint/2010/main" val="282714413"/>
              </p:ext>
            </p:extLst>
          </p:nvPr>
        </p:nvGraphicFramePr>
        <p:xfrm>
          <a:off x="1071639" y="5380167"/>
          <a:ext cx="1789154" cy="319432"/>
        </p:xfrm>
        <a:graphic>
          <a:graphicData uri="http://schemas.openxmlformats.org/presentationml/2006/ole">
            <mc:AlternateContent xmlns:mc="http://schemas.openxmlformats.org/markup-compatibility/2006">
              <mc:Choice xmlns:v="urn:schemas-microsoft-com:vml" Requires="v">
                <p:oleObj name="Equation" r:id="rId28" imgW="1282680" imgH="228600" progId="Equation.DSMT4">
                  <p:embed/>
                </p:oleObj>
              </mc:Choice>
              <mc:Fallback>
                <p:oleObj name="Equation" r:id="rId28" imgW="1282680" imgH="228600" progId="Equation.DSMT4">
                  <p:embed/>
                  <p:pic>
                    <p:nvPicPr>
                      <p:cNvPr id="0" name=""/>
                      <p:cNvPicPr/>
                      <p:nvPr/>
                    </p:nvPicPr>
                    <p:blipFill>
                      <a:blip r:embed="rId29"/>
                      <a:stretch>
                        <a:fillRect/>
                      </a:stretch>
                    </p:blipFill>
                    <p:spPr>
                      <a:xfrm>
                        <a:off x="1071639" y="5380167"/>
                        <a:ext cx="1789154" cy="319432"/>
                      </a:xfrm>
                      <a:prstGeom prst="rect">
                        <a:avLst/>
                      </a:prstGeom>
                    </p:spPr>
                  </p:pic>
                </p:oleObj>
              </mc:Fallback>
            </mc:AlternateContent>
          </a:graphicData>
        </a:graphic>
      </p:graphicFrame>
      <p:graphicFrame>
        <p:nvGraphicFramePr>
          <p:cNvPr id="62" name="Object 61">
            <a:extLst>
              <a:ext uri="{FF2B5EF4-FFF2-40B4-BE49-F238E27FC236}">
                <a16:creationId xmlns:a16="http://schemas.microsoft.com/office/drawing/2014/main" id="{E881BC23-39F7-41CF-87B1-24B72551B696}"/>
              </a:ext>
            </a:extLst>
          </p:cNvPr>
          <p:cNvGraphicFramePr>
            <a:graphicFrameLocks noChangeAspect="1"/>
          </p:cNvGraphicFramePr>
          <p:nvPr>
            <p:extLst>
              <p:ext uri="{D42A27DB-BD31-4B8C-83A1-F6EECF244321}">
                <p14:modId xmlns:p14="http://schemas.microsoft.com/office/powerpoint/2010/main" val="4119938021"/>
              </p:ext>
            </p:extLst>
          </p:nvPr>
        </p:nvGraphicFramePr>
        <p:xfrm>
          <a:off x="1092299" y="5750275"/>
          <a:ext cx="620712" cy="247650"/>
        </p:xfrm>
        <a:graphic>
          <a:graphicData uri="http://schemas.openxmlformats.org/presentationml/2006/ole">
            <mc:AlternateContent xmlns:mc="http://schemas.openxmlformats.org/markup-compatibility/2006">
              <mc:Choice xmlns:v="urn:schemas-microsoft-com:vml" Requires="v">
                <p:oleObj name="Equation" r:id="rId30" imgW="444240" imgH="177480" progId="Equation.DSMT4">
                  <p:embed/>
                </p:oleObj>
              </mc:Choice>
              <mc:Fallback>
                <p:oleObj name="Equation" r:id="rId30" imgW="444240" imgH="177480" progId="Equation.DSMT4">
                  <p:embed/>
                  <p:pic>
                    <p:nvPicPr>
                      <p:cNvPr id="60" name="Object 59">
                        <a:extLst>
                          <a:ext uri="{FF2B5EF4-FFF2-40B4-BE49-F238E27FC236}">
                            <a16:creationId xmlns:a16="http://schemas.microsoft.com/office/drawing/2014/main" id="{EC488D94-7782-4F12-AB6F-2AC01566149C}"/>
                          </a:ext>
                        </a:extLst>
                      </p:cNvPr>
                      <p:cNvPicPr/>
                      <p:nvPr/>
                    </p:nvPicPr>
                    <p:blipFill>
                      <a:blip r:embed="rId31"/>
                      <a:stretch>
                        <a:fillRect/>
                      </a:stretch>
                    </p:blipFill>
                    <p:spPr>
                      <a:xfrm>
                        <a:off x="1092299" y="5750275"/>
                        <a:ext cx="620712" cy="247650"/>
                      </a:xfrm>
                      <a:prstGeom prst="rect">
                        <a:avLst/>
                      </a:prstGeom>
                    </p:spPr>
                  </p:pic>
                </p:oleObj>
              </mc:Fallback>
            </mc:AlternateContent>
          </a:graphicData>
        </a:graphic>
      </p:graphicFrame>
      <p:graphicFrame>
        <p:nvGraphicFramePr>
          <p:cNvPr id="64" name="Object 63">
            <a:extLst>
              <a:ext uri="{FF2B5EF4-FFF2-40B4-BE49-F238E27FC236}">
                <a16:creationId xmlns:a16="http://schemas.microsoft.com/office/drawing/2014/main" id="{83648DFD-8DAD-4884-A7BD-6E8C4C2178C4}"/>
              </a:ext>
            </a:extLst>
          </p:cNvPr>
          <p:cNvGraphicFramePr>
            <a:graphicFrameLocks noChangeAspect="1"/>
          </p:cNvGraphicFramePr>
          <p:nvPr>
            <p:extLst>
              <p:ext uri="{D42A27DB-BD31-4B8C-83A1-F6EECF244321}">
                <p14:modId xmlns:p14="http://schemas.microsoft.com/office/powerpoint/2010/main" val="1705774215"/>
              </p:ext>
            </p:extLst>
          </p:nvPr>
        </p:nvGraphicFramePr>
        <p:xfrm>
          <a:off x="828730" y="6210933"/>
          <a:ext cx="838200" cy="300037"/>
        </p:xfrm>
        <a:graphic>
          <a:graphicData uri="http://schemas.openxmlformats.org/presentationml/2006/ole">
            <mc:AlternateContent xmlns:mc="http://schemas.openxmlformats.org/markup-compatibility/2006">
              <mc:Choice xmlns:v="urn:schemas-microsoft-com:vml" Requires="v">
                <p:oleObj name="Equation" r:id="rId32" imgW="533160" imgH="190440" progId="Equation.DSMT4">
                  <p:embed/>
                </p:oleObj>
              </mc:Choice>
              <mc:Fallback>
                <p:oleObj name="Equation" r:id="rId32" imgW="533160" imgH="19044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33"/>
                      <a:stretch>
                        <a:fillRect/>
                      </a:stretch>
                    </p:blipFill>
                    <p:spPr>
                      <a:xfrm>
                        <a:off x="828730" y="6210933"/>
                        <a:ext cx="838200" cy="3000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3656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3D20F-8CEE-4473-8DDB-5A48D0408D8C}"/>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sp>
        <p:nvSpPr>
          <p:cNvPr id="3" name="Rectangle 2">
            <a:extLst>
              <a:ext uri="{FF2B5EF4-FFF2-40B4-BE49-F238E27FC236}">
                <a16:creationId xmlns:a16="http://schemas.microsoft.com/office/drawing/2014/main" id="{0EFDA45C-CBB7-47C3-9B72-5C3D67487DA0}"/>
              </a:ext>
            </a:extLst>
          </p:cNvPr>
          <p:cNvSpPr>
            <a:spLocks noChangeArrowheads="1"/>
          </p:cNvSpPr>
          <p:nvPr/>
        </p:nvSpPr>
        <p:spPr bwMode="auto">
          <a:xfrm>
            <a:off x="954593" y="145701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ADA8DED1-1410-4720-B3C5-B05181BC2A10}"/>
              </a:ext>
            </a:extLst>
          </p:cNvPr>
          <p:cNvGraphicFramePr>
            <a:graphicFrameLocks noChangeAspect="1"/>
          </p:cNvGraphicFramePr>
          <p:nvPr>
            <p:extLst>
              <p:ext uri="{D42A27DB-BD31-4B8C-83A1-F6EECF244321}">
                <p14:modId xmlns:p14="http://schemas.microsoft.com/office/powerpoint/2010/main" val="692709519"/>
              </p:ext>
            </p:extLst>
          </p:nvPr>
        </p:nvGraphicFramePr>
        <p:xfrm>
          <a:off x="417842" y="782967"/>
          <a:ext cx="3706166" cy="3368789"/>
        </p:xfrm>
        <a:graphic>
          <a:graphicData uri="http://schemas.openxmlformats.org/presentationml/2006/ole">
            <mc:AlternateContent xmlns:mc="http://schemas.openxmlformats.org/markup-compatibility/2006">
              <mc:Choice xmlns:v="urn:schemas-microsoft-com:vml" Requires="v">
                <p:oleObj name="Bitmap Image" r:id="rId2" imgW="3108960" imgH="3147120" progId="Paint.Picture">
                  <p:embed/>
                </p:oleObj>
              </mc:Choice>
              <mc:Fallback>
                <p:oleObj name="Bitmap Image" r:id="rId2" imgW="3108960" imgH="3147120" progId="Paint.Picture">
                  <p:embed/>
                  <p:pic>
                    <p:nvPicPr>
                      <p:cNvPr id="0" name="Object 1"/>
                      <p:cNvPicPr>
                        <a:picLocks noChangeAspect="1" noChangeArrowheads="1"/>
                      </p:cNvPicPr>
                      <p:nvPr/>
                    </p:nvPicPr>
                    <p:blipFill>
                      <a:blip r:embed="rId3"/>
                      <a:srcRect l="4124" t="2347" r="5154" b="16432"/>
                      <a:stretch>
                        <a:fillRect/>
                      </a:stretch>
                    </p:blipFill>
                    <p:spPr bwMode="auto">
                      <a:xfrm>
                        <a:off x="417842" y="782967"/>
                        <a:ext cx="3706166" cy="3368789"/>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CACCEE1E-E7BC-431A-985E-6F6389F83612}"/>
              </a:ext>
            </a:extLst>
          </p:cNvPr>
          <p:cNvSpPr/>
          <p:nvPr/>
        </p:nvSpPr>
        <p:spPr>
          <a:xfrm>
            <a:off x="4660758" y="1134660"/>
            <a:ext cx="6774265" cy="584775"/>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Suppose we hook a battery up to a Germanium resistor via two identical copper wires.  The specifications of the wire, and the resistor are given.  </a:t>
            </a:r>
          </a:p>
        </p:txBody>
      </p:sp>
      <p:sp>
        <p:nvSpPr>
          <p:cNvPr id="12" name="TextBox 11">
            <a:extLst>
              <a:ext uri="{FF2B5EF4-FFF2-40B4-BE49-F238E27FC236}">
                <a16:creationId xmlns:a16="http://schemas.microsoft.com/office/drawing/2014/main" id="{92F0EBAE-9126-48C3-BE31-5CF3024D1956}"/>
              </a:ext>
            </a:extLst>
          </p:cNvPr>
          <p:cNvSpPr txBox="1"/>
          <p:nvPr/>
        </p:nvSpPr>
        <p:spPr>
          <a:xfrm>
            <a:off x="4660758" y="1801367"/>
            <a:ext cx="5490157" cy="338554"/>
          </a:xfrm>
          <a:prstGeom prst="rect">
            <a:avLst/>
          </a:prstGeom>
          <a:noFill/>
        </p:spPr>
        <p:txBody>
          <a:bodyPr wrap="none" rtlCol="0">
            <a:spAutoFit/>
          </a:bodyPr>
          <a:lstStyle/>
          <a:p>
            <a:r>
              <a:rPr lang="en-US" sz="1600" dirty="0">
                <a:solidFill>
                  <a:srgbClr val="0070C0"/>
                </a:solidFill>
              </a:rPr>
              <a:t>(a) What’s the resistance of the Ge resistor and of the Cu wires?</a:t>
            </a:r>
          </a:p>
        </p:txBody>
      </p:sp>
      <p:graphicFrame>
        <p:nvGraphicFramePr>
          <p:cNvPr id="14" name="Object 13">
            <a:extLst>
              <a:ext uri="{FF2B5EF4-FFF2-40B4-BE49-F238E27FC236}">
                <a16:creationId xmlns:a16="http://schemas.microsoft.com/office/drawing/2014/main" id="{64363ED2-616B-450E-980B-D16D0CE2C610}"/>
              </a:ext>
            </a:extLst>
          </p:cNvPr>
          <p:cNvGraphicFramePr>
            <a:graphicFrameLocks noChangeAspect="1"/>
          </p:cNvGraphicFramePr>
          <p:nvPr>
            <p:extLst>
              <p:ext uri="{D42A27DB-BD31-4B8C-83A1-F6EECF244321}">
                <p14:modId xmlns:p14="http://schemas.microsoft.com/office/powerpoint/2010/main" val="1089111936"/>
              </p:ext>
            </p:extLst>
          </p:nvPr>
        </p:nvGraphicFramePr>
        <p:xfrm>
          <a:off x="4749801" y="2283248"/>
          <a:ext cx="2886216" cy="1334772"/>
        </p:xfrm>
        <a:graphic>
          <a:graphicData uri="http://schemas.openxmlformats.org/presentationml/2006/ole">
            <mc:AlternateContent xmlns:mc="http://schemas.openxmlformats.org/markup-compatibility/2006">
              <mc:Choice xmlns:v="urn:schemas-microsoft-com:vml" Requires="v">
                <p:oleObj name="Equation" r:id="rId4" imgW="2286000" imgH="1054080" progId="Equation.DSMT4">
                  <p:embed/>
                </p:oleObj>
              </mc:Choice>
              <mc:Fallback>
                <p:oleObj name="Equation" r:id="rId4" imgW="2286000" imgH="1054080" progId="Equation.DSMT4">
                  <p:embed/>
                  <p:pic>
                    <p:nvPicPr>
                      <p:cNvPr id="0" name="Object 5"/>
                      <p:cNvPicPr>
                        <a:picLocks noChangeAspect="1" noChangeArrowheads="1"/>
                      </p:cNvPicPr>
                      <p:nvPr/>
                    </p:nvPicPr>
                    <p:blipFill>
                      <a:blip r:embed="rId5"/>
                      <a:srcRect/>
                      <a:stretch>
                        <a:fillRect/>
                      </a:stretch>
                    </p:blipFill>
                    <p:spPr bwMode="auto">
                      <a:xfrm>
                        <a:off x="4749801" y="2283248"/>
                        <a:ext cx="2886216" cy="1334772"/>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72757A6B-3E48-4B43-9823-7D0EC42CED96}"/>
              </a:ext>
            </a:extLst>
          </p:cNvPr>
          <p:cNvGraphicFramePr>
            <a:graphicFrameLocks noChangeAspect="1"/>
          </p:cNvGraphicFramePr>
          <p:nvPr>
            <p:extLst>
              <p:ext uri="{D42A27DB-BD31-4B8C-83A1-F6EECF244321}">
                <p14:modId xmlns:p14="http://schemas.microsoft.com/office/powerpoint/2010/main" val="1902192181"/>
              </p:ext>
            </p:extLst>
          </p:nvPr>
        </p:nvGraphicFramePr>
        <p:xfrm>
          <a:off x="7964488" y="2303625"/>
          <a:ext cx="2537216" cy="1334768"/>
        </p:xfrm>
        <a:graphic>
          <a:graphicData uri="http://schemas.openxmlformats.org/presentationml/2006/ole">
            <mc:AlternateContent xmlns:mc="http://schemas.openxmlformats.org/markup-compatibility/2006">
              <mc:Choice xmlns:v="urn:schemas-microsoft-com:vml" Requires="v">
                <p:oleObj name="Equation" r:id="rId6" imgW="1955520" imgH="1028520" progId="Equation.DSMT4">
                  <p:embed/>
                </p:oleObj>
              </mc:Choice>
              <mc:Fallback>
                <p:oleObj name="Equation" r:id="rId6" imgW="1955520" imgH="1028520" progId="Equation.DSMT4">
                  <p:embed/>
                  <p:pic>
                    <p:nvPicPr>
                      <p:cNvPr id="0" name="Object 7"/>
                      <p:cNvPicPr>
                        <a:picLocks noChangeAspect="1" noChangeArrowheads="1"/>
                      </p:cNvPicPr>
                      <p:nvPr/>
                    </p:nvPicPr>
                    <p:blipFill>
                      <a:blip r:embed="rId7"/>
                      <a:srcRect/>
                      <a:stretch>
                        <a:fillRect/>
                      </a:stretch>
                    </p:blipFill>
                    <p:spPr bwMode="auto">
                      <a:xfrm>
                        <a:off x="7964488" y="2303625"/>
                        <a:ext cx="2537216" cy="133476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9C5413C2-65A7-40F5-8975-2BBAD45D3E85}"/>
              </a:ext>
            </a:extLst>
          </p:cNvPr>
          <p:cNvSpPr txBox="1"/>
          <p:nvPr/>
        </p:nvSpPr>
        <p:spPr>
          <a:xfrm>
            <a:off x="3597310" y="3775137"/>
            <a:ext cx="7434343" cy="338554"/>
          </a:xfrm>
          <a:prstGeom prst="rect">
            <a:avLst/>
          </a:prstGeom>
          <a:noFill/>
        </p:spPr>
        <p:txBody>
          <a:bodyPr wrap="none" rtlCol="0">
            <a:spAutoFit/>
          </a:bodyPr>
          <a:lstStyle/>
          <a:p>
            <a:r>
              <a:rPr lang="en-US" sz="1600" dirty="0">
                <a:solidFill>
                  <a:srgbClr val="0070C0"/>
                </a:solidFill>
              </a:rPr>
              <a:t>(b) What’s the total resistance of the circuit, and what’s the current running through it?</a:t>
            </a:r>
            <a:endParaRPr lang="en-US" dirty="0">
              <a:solidFill>
                <a:srgbClr val="0070C0"/>
              </a:solidFill>
            </a:endParaRPr>
          </a:p>
        </p:txBody>
      </p:sp>
      <p:graphicFrame>
        <p:nvGraphicFramePr>
          <p:cNvPr id="19" name="Object 18">
            <a:extLst>
              <a:ext uri="{FF2B5EF4-FFF2-40B4-BE49-F238E27FC236}">
                <a16:creationId xmlns:a16="http://schemas.microsoft.com/office/drawing/2014/main" id="{A9D9BEF3-7A09-42BC-B7F1-4DE91DA99DF0}"/>
              </a:ext>
            </a:extLst>
          </p:cNvPr>
          <p:cNvGraphicFramePr>
            <a:graphicFrameLocks noChangeAspect="1"/>
          </p:cNvGraphicFramePr>
          <p:nvPr>
            <p:extLst>
              <p:ext uri="{D42A27DB-BD31-4B8C-83A1-F6EECF244321}">
                <p14:modId xmlns:p14="http://schemas.microsoft.com/office/powerpoint/2010/main" val="3876682487"/>
              </p:ext>
            </p:extLst>
          </p:nvPr>
        </p:nvGraphicFramePr>
        <p:xfrm>
          <a:off x="3959051" y="4295083"/>
          <a:ext cx="3560937" cy="678916"/>
        </p:xfrm>
        <a:graphic>
          <a:graphicData uri="http://schemas.openxmlformats.org/presentationml/2006/ole">
            <mc:AlternateContent xmlns:mc="http://schemas.openxmlformats.org/markup-compatibility/2006">
              <mc:Choice xmlns:v="urn:schemas-microsoft-com:vml" Requires="v">
                <p:oleObj name="Equation" r:id="rId8" imgW="2514600" imgH="482600" progId="Equation.DSMT4">
                  <p:embed/>
                </p:oleObj>
              </mc:Choice>
              <mc:Fallback>
                <p:oleObj name="Equation" r:id="rId8" imgW="2514600" imgH="4826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9051" y="4295083"/>
                        <a:ext cx="3560937" cy="678916"/>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D38379A6-9BA3-44D4-AD91-9FE592B6F1CB}"/>
              </a:ext>
            </a:extLst>
          </p:cNvPr>
          <p:cNvGraphicFramePr>
            <a:graphicFrameLocks noChangeAspect="1"/>
          </p:cNvGraphicFramePr>
          <p:nvPr>
            <p:extLst>
              <p:ext uri="{D42A27DB-BD31-4B8C-83A1-F6EECF244321}">
                <p14:modId xmlns:p14="http://schemas.microsoft.com/office/powerpoint/2010/main" val="2059209404"/>
              </p:ext>
            </p:extLst>
          </p:nvPr>
        </p:nvGraphicFramePr>
        <p:xfrm>
          <a:off x="8299939" y="4245515"/>
          <a:ext cx="2150311" cy="592540"/>
        </p:xfrm>
        <a:graphic>
          <a:graphicData uri="http://schemas.openxmlformats.org/presentationml/2006/ole">
            <mc:AlternateContent xmlns:mc="http://schemas.openxmlformats.org/markup-compatibility/2006">
              <mc:Choice xmlns:v="urn:schemas-microsoft-com:vml" Requires="v">
                <p:oleObj name="Equation" r:id="rId10" imgW="1624895" imgH="444307" progId="Equation.DSMT4">
                  <p:embed/>
                </p:oleObj>
              </mc:Choice>
              <mc:Fallback>
                <p:oleObj name="Equation" r:id="rId10" imgW="1624895" imgH="444307"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99939" y="4245515"/>
                        <a:ext cx="2150311" cy="59254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648A0895-531F-4017-B09C-819B5A2D98E9}"/>
              </a:ext>
            </a:extLst>
          </p:cNvPr>
          <p:cNvSpPr txBox="1"/>
          <p:nvPr/>
        </p:nvSpPr>
        <p:spPr>
          <a:xfrm>
            <a:off x="516359" y="5187455"/>
            <a:ext cx="7448129" cy="338554"/>
          </a:xfrm>
          <a:prstGeom prst="rect">
            <a:avLst/>
          </a:prstGeom>
          <a:noFill/>
        </p:spPr>
        <p:txBody>
          <a:bodyPr wrap="none" rtlCol="0">
            <a:spAutoFit/>
          </a:bodyPr>
          <a:lstStyle/>
          <a:p>
            <a:r>
              <a:rPr lang="en-US" sz="1600" dirty="0">
                <a:solidFill>
                  <a:srgbClr val="0070C0"/>
                </a:solidFill>
              </a:rPr>
              <a:t>(c) What’s the power delivered by the battery, and dissipated by the resistor and wires?</a:t>
            </a:r>
          </a:p>
        </p:txBody>
      </p:sp>
      <p:graphicFrame>
        <p:nvGraphicFramePr>
          <p:cNvPr id="24" name="Object 23">
            <a:extLst>
              <a:ext uri="{FF2B5EF4-FFF2-40B4-BE49-F238E27FC236}">
                <a16:creationId xmlns:a16="http://schemas.microsoft.com/office/drawing/2014/main" id="{70427D2E-E74D-4680-9672-8E8C2E31E2F9}"/>
              </a:ext>
            </a:extLst>
          </p:cNvPr>
          <p:cNvGraphicFramePr>
            <a:graphicFrameLocks noChangeAspect="1"/>
          </p:cNvGraphicFramePr>
          <p:nvPr>
            <p:extLst>
              <p:ext uri="{D42A27DB-BD31-4B8C-83A1-F6EECF244321}">
                <p14:modId xmlns:p14="http://schemas.microsoft.com/office/powerpoint/2010/main" val="427506190"/>
              </p:ext>
            </p:extLst>
          </p:nvPr>
        </p:nvGraphicFramePr>
        <p:xfrm>
          <a:off x="834013" y="5759653"/>
          <a:ext cx="3175691" cy="315379"/>
        </p:xfrm>
        <a:graphic>
          <a:graphicData uri="http://schemas.openxmlformats.org/presentationml/2006/ole">
            <mc:AlternateContent xmlns:mc="http://schemas.openxmlformats.org/markup-compatibility/2006">
              <mc:Choice xmlns:v="urn:schemas-microsoft-com:vml" Requires="v">
                <p:oleObj name="Equation" r:id="rId12" imgW="2298700" imgH="228600" progId="Equation.DSMT4">
                  <p:embed/>
                </p:oleObj>
              </mc:Choice>
              <mc:Fallback>
                <p:oleObj name="Equation" r:id="rId12" imgW="2298700" imgH="228600" progId="Equation.DSMT4">
                  <p:embed/>
                  <p:pic>
                    <p:nvPicPr>
                      <p:cNvPr id="0"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4013" y="5759653"/>
                        <a:ext cx="3175691" cy="315379"/>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7C00DD94-2B43-4E27-88C2-C887FC77ECD4}"/>
              </a:ext>
            </a:extLst>
          </p:cNvPr>
          <p:cNvGraphicFramePr>
            <a:graphicFrameLocks noChangeAspect="1"/>
          </p:cNvGraphicFramePr>
          <p:nvPr>
            <p:extLst>
              <p:ext uri="{D42A27DB-BD31-4B8C-83A1-F6EECF244321}">
                <p14:modId xmlns:p14="http://schemas.microsoft.com/office/powerpoint/2010/main" val="567399761"/>
              </p:ext>
            </p:extLst>
          </p:nvPr>
        </p:nvGraphicFramePr>
        <p:xfrm>
          <a:off x="4716463" y="5759450"/>
          <a:ext cx="3989387" cy="315913"/>
        </p:xfrm>
        <a:graphic>
          <a:graphicData uri="http://schemas.openxmlformats.org/presentationml/2006/ole">
            <mc:AlternateContent xmlns:mc="http://schemas.openxmlformats.org/markup-compatibility/2006">
              <mc:Choice xmlns:v="urn:schemas-microsoft-com:vml" Requires="v">
                <p:oleObj name="Equation" r:id="rId14" imgW="2984400" imgH="241200" progId="Equation.DSMT4">
                  <p:embed/>
                </p:oleObj>
              </mc:Choice>
              <mc:Fallback>
                <p:oleObj name="Equation" r:id="rId14" imgW="2984400" imgH="241200" progId="Equation.DSMT4">
                  <p:embed/>
                  <p:pic>
                    <p:nvPicPr>
                      <p:cNvPr id="0" name="Object 20"/>
                      <p:cNvPicPr>
                        <a:picLocks noChangeAspect="1" noChangeArrowheads="1"/>
                      </p:cNvPicPr>
                      <p:nvPr/>
                    </p:nvPicPr>
                    <p:blipFill>
                      <a:blip r:embed="rId15"/>
                      <a:srcRect/>
                      <a:stretch>
                        <a:fillRect/>
                      </a:stretch>
                    </p:blipFill>
                    <p:spPr bwMode="auto">
                      <a:xfrm>
                        <a:off x="4716463" y="5759450"/>
                        <a:ext cx="3989387" cy="315913"/>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0B971321-32D0-4218-8744-9A726A33D99D}"/>
              </a:ext>
            </a:extLst>
          </p:cNvPr>
          <p:cNvGraphicFramePr>
            <a:graphicFrameLocks noChangeAspect="1"/>
          </p:cNvGraphicFramePr>
          <p:nvPr>
            <p:extLst>
              <p:ext uri="{D42A27DB-BD31-4B8C-83A1-F6EECF244321}">
                <p14:modId xmlns:p14="http://schemas.microsoft.com/office/powerpoint/2010/main" val="2440979159"/>
              </p:ext>
            </p:extLst>
          </p:nvPr>
        </p:nvGraphicFramePr>
        <p:xfrm>
          <a:off x="4716463" y="6222100"/>
          <a:ext cx="2901950" cy="315912"/>
        </p:xfrm>
        <a:graphic>
          <a:graphicData uri="http://schemas.openxmlformats.org/presentationml/2006/ole">
            <mc:AlternateContent xmlns:mc="http://schemas.openxmlformats.org/markup-compatibility/2006">
              <mc:Choice xmlns:v="urn:schemas-microsoft-com:vml" Requires="v">
                <p:oleObj name="Equation" r:id="rId16" imgW="2171520" imgH="241200" progId="Equation.DSMT4">
                  <p:embed/>
                </p:oleObj>
              </mc:Choice>
              <mc:Fallback>
                <p:oleObj name="Equation" r:id="rId16" imgW="2171520" imgH="241200" progId="Equation.DSMT4">
                  <p:embed/>
                  <p:pic>
                    <p:nvPicPr>
                      <p:cNvPr id="0" name="Object 22"/>
                      <p:cNvPicPr>
                        <a:picLocks noChangeAspect="1" noChangeArrowheads="1"/>
                      </p:cNvPicPr>
                      <p:nvPr/>
                    </p:nvPicPr>
                    <p:blipFill>
                      <a:blip r:embed="rId17"/>
                      <a:srcRect/>
                      <a:stretch>
                        <a:fillRect/>
                      </a:stretch>
                    </p:blipFill>
                    <p:spPr bwMode="auto">
                      <a:xfrm>
                        <a:off x="4716463" y="6222100"/>
                        <a:ext cx="2901950" cy="315912"/>
                      </a:xfrm>
                      <a:prstGeom prst="rect">
                        <a:avLst/>
                      </a:prstGeom>
                      <a:noFill/>
                    </p:spPr>
                  </p:pic>
                </p:oleObj>
              </mc:Fallback>
            </mc:AlternateContent>
          </a:graphicData>
        </a:graphic>
      </p:graphicFrame>
    </p:spTree>
    <p:extLst>
      <p:ext uri="{BB962C8B-B14F-4D97-AF65-F5344CB8AC3E}">
        <p14:creationId xmlns:p14="http://schemas.microsoft.com/office/powerpoint/2010/main" val="233510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475B-469C-4AD7-A9AB-7F0DAA3BE638}"/>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graphicFrame>
        <p:nvGraphicFramePr>
          <p:cNvPr id="3" name="Object 2">
            <a:extLst>
              <a:ext uri="{FF2B5EF4-FFF2-40B4-BE49-F238E27FC236}">
                <a16:creationId xmlns:a16="http://schemas.microsoft.com/office/drawing/2014/main" id="{9B76DB03-A123-460D-A39C-347ECAC97EEF}"/>
              </a:ext>
            </a:extLst>
          </p:cNvPr>
          <p:cNvGraphicFramePr>
            <a:graphicFrameLocks noChangeAspect="1"/>
          </p:cNvGraphicFramePr>
          <p:nvPr>
            <p:extLst>
              <p:ext uri="{D42A27DB-BD31-4B8C-83A1-F6EECF244321}">
                <p14:modId xmlns:p14="http://schemas.microsoft.com/office/powerpoint/2010/main" val="985199703"/>
              </p:ext>
            </p:extLst>
          </p:nvPr>
        </p:nvGraphicFramePr>
        <p:xfrm>
          <a:off x="347504" y="782967"/>
          <a:ext cx="3706166" cy="3368789"/>
        </p:xfrm>
        <a:graphic>
          <a:graphicData uri="http://schemas.openxmlformats.org/presentationml/2006/ole">
            <mc:AlternateContent xmlns:mc="http://schemas.openxmlformats.org/markup-compatibility/2006">
              <mc:Choice xmlns:v="urn:schemas-microsoft-com:vml" Requires="v">
                <p:oleObj name="Bitmap Image" r:id="rId2" imgW="3108960" imgH="3147120" progId="Paint.Picture">
                  <p:embed/>
                </p:oleObj>
              </mc:Choice>
              <mc:Fallback>
                <p:oleObj name="Bitmap Image" r:id="rId2" imgW="3108960" imgH="3147120" progId="Paint.Picture">
                  <p:embed/>
                  <p:pic>
                    <p:nvPicPr>
                      <p:cNvPr id="4" name="Object 3">
                        <a:extLst>
                          <a:ext uri="{FF2B5EF4-FFF2-40B4-BE49-F238E27FC236}">
                            <a16:creationId xmlns:a16="http://schemas.microsoft.com/office/drawing/2014/main" id="{ADA8DED1-1410-4720-B3C5-B05181BC2A10}"/>
                          </a:ext>
                        </a:extLst>
                      </p:cNvPr>
                      <p:cNvPicPr>
                        <a:picLocks noChangeAspect="1" noChangeArrowheads="1"/>
                      </p:cNvPicPr>
                      <p:nvPr/>
                    </p:nvPicPr>
                    <p:blipFill>
                      <a:blip r:embed="rId3"/>
                      <a:srcRect l="4124" t="2347" r="5154" b="16432"/>
                      <a:stretch>
                        <a:fillRect/>
                      </a:stretch>
                    </p:blipFill>
                    <p:spPr bwMode="auto">
                      <a:xfrm>
                        <a:off x="347504" y="782967"/>
                        <a:ext cx="3706166" cy="336878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9FFB135C-FCAA-494D-AD6B-28D5C9831320}"/>
              </a:ext>
            </a:extLst>
          </p:cNvPr>
          <p:cNvSpPr txBox="1"/>
          <p:nvPr/>
        </p:nvSpPr>
        <p:spPr>
          <a:xfrm>
            <a:off x="4732773" y="1276141"/>
            <a:ext cx="4574779" cy="338554"/>
          </a:xfrm>
          <a:prstGeom prst="rect">
            <a:avLst/>
          </a:prstGeom>
          <a:noFill/>
        </p:spPr>
        <p:txBody>
          <a:bodyPr wrap="none" rtlCol="0">
            <a:spAutoFit/>
          </a:bodyPr>
          <a:lstStyle/>
          <a:p>
            <a:r>
              <a:rPr lang="en-US" sz="1600" dirty="0">
                <a:solidFill>
                  <a:srgbClr val="0070C0"/>
                </a:solidFill>
              </a:rPr>
              <a:t>(d) What’s the speed of the electrons in the Cu wire?</a:t>
            </a:r>
          </a:p>
        </p:txBody>
      </p:sp>
      <p:sp>
        <p:nvSpPr>
          <p:cNvPr id="5" name="TextBox 4">
            <a:extLst>
              <a:ext uri="{FF2B5EF4-FFF2-40B4-BE49-F238E27FC236}">
                <a16:creationId xmlns:a16="http://schemas.microsoft.com/office/drawing/2014/main" id="{885BD59F-FEB2-4736-A5A6-3B15479BE996}"/>
              </a:ext>
            </a:extLst>
          </p:cNvPr>
          <p:cNvSpPr txBox="1"/>
          <p:nvPr/>
        </p:nvSpPr>
        <p:spPr>
          <a:xfrm>
            <a:off x="5024175" y="1668831"/>
            <a:ext cx="4024884" cy="338554"/>
          </a:xfrm>
          <a:prstGeom prst="rect">
            <a:avLst/>
          </a:prstGeom>
          <a:noFill/>
        </p:spPr>
        <p:txBody>
          <a:bodyPr wrap="none" rtlCol="0">
            <a:spAutoFit/>
          </a:bodyPr>
          <a:lstStyle/>
          <a:p>
            <a:r>
              <a:rPr lang="en-US" sz="1600" dirty="0"/>
              <a:t>Speed is v = I/</a:t>
            </a:r>
            <a:r>
              <a:rPr lang="en-US" sz="1600" dirty="0" err="1"/>
              <a:t>neA</a:t>
            </a:r>
            <a:r>
              <a:rPr lang="en-US" sz="1600" dirty="0"/>
              <a:t>.  And so we’ll need to get n.</a:t>
            </a:r>
            <a:endParaRPr lang="en-US" dirty="0"/>
          </a:p>
        </p:txBody>
      </p:sp>
      <p:sp>
        <p:nvSpPr>
          <p:cNvPr id="6" name="Rectangle 2">
            <a:extLst>
              <a:ext uri="{FF2B5EF4-FFF2-40B4-BE49-F238E27FC236}">
                <a16:creationId xmlns:a16="http://schemas.microsoft.com/office/drawing/2014/main" id="{9D7B9F11-E2BF-4EE7-9A0B-4117F958BEEE}"/>
              </a:ext>
            </a:extLst>
          </p:cNvPr>
          <p:cNvSpPr>
            <a:spLocks noChangeArrowheads="1"/>
          </p:cNvSpPr>
          <p:nvPr/>
        </p:nvSpPr>
        <p:spPr bwMode="auto">
          <a:xfrm>
            <a:off x="5114611" y="242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C0AA7036-EB2C-488A-ADFF-32E678225347}"/>
              </a:ext>
            </a:extLst>
          </p:cNvPr>
          <p:cNvGraphicFramePr>
            <a:graphicFrameLocks noChangeAspect="1"/>
          </p:cNvGraphicFramePr>
          <p:nvPr>
            <p:extLst>
              <p:ext uri="{D42A27DB-BD31-4B8C-83A1-F6EECF244321}">
                <p14:modId xmlns:p14="http://schemas.microsoft.com/office/powerpoint/2010/main" val="578926850"/>
              </p:ext>
            </p:extLst>
          </p:nvPr>
        </p:nvGraphicFramePr>
        <p:xfrm>
          <a:off x="5123372" y="2410790"/>
          <a:ext cx="5126440" cy="584773"/>
        </p:xfrm>
        <a:graphic>
          <a:graphicData uri="http://schemas.openxmlformats.org/presentationml/2006/ole">
            <mc:AlternateContent xmlns:mc="http://schemas.openxmlformats.org/markup-compatibility/2006">
              <mc:Choice xmlns:v="urn:schemas-microsoft-com:vml" Requires="v">
                <p:oleObj name="Equation" r:id="rId4" imgW="3987720" imgH="457200" progId="Equation.DSMT4">
                  <p:embed/>
                </p:oleObj>
              </mc:Choice>
              <mc:Fallback>
                <p:oleObj name="Equation" r:id="rId4" imgW="3987720" imgH="457200" progId="Equation.DSMT4">
                  <p:embed/>
                  <p:pic>
                    <p:nvPicPr>
                      <p:cNvPr id="0" name="Object 1"/>
                      <p:cNvPicPr>
                        <a:picLocks noChangeAspect="1" noChangeArrowheads="1"/>
                      </p:cNvPicPr>
                      <p:nvPr/>
                    </p:nvPicPr>
                    <p:blipFill>
                      <a:blip r:embed="rId5"/>
                      <a:srcRect/>
                      <a:stretch>
                        <a:fillRect/>
                      </a:stretch>
                    </p:blipFill>
                    <p:spPr bwMode="auto">
                      <a:xfrm>
                        <a:off x="5123372" y="2410790"/>
                        <a:ext cx="5126440" cy="584773"/>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2BF6BB3D-3C85-4460-94FB-6B7CFFC52E7C}"/>
              </a:ext>
            </a:extLst>
          </p:cNvPr>
          <p:cNvSpPr txBox="1"/>
          <p:nvPr/>
        </p:nvSpPr>
        <p:spPr>
          <a:xfrm>
            <a:off x="5024175" y="3287857"/>
            <a:ext cx="1853392" cy="338554"/>
          </a:xfrm>
          <a:prstGeom prst="rect">
            <a:avLst/>
          </a:prstGeom>
          <a:noFill/>
        </p:spPr>
        <p:txBody>
          <a:bodyPr wrap="none" rtlCol="0">
            <a:spAutoFit/>
          </a:bodyPr>
          <a:lstStyle/>
          <a:p>
            <a:r>
              <a:rPr lang="en-US" sz="1600" dirty="0"/>
              <a:t>And so the speed is:</a:t>
            </a:r>
            <a:endParaRPr lang="en-US" dirty="0"/>
          </a:p>
        </p:txBody>
      </p:sp>
      <p:graphicFrame>
        <p:nvGraphicFramePr>
          <p:cNvPr id="10" name="Object 9">
            <a:extLst>
              <a:ext uri="{FF2B5EF4-FFF2-40B4-BE49-F238E27FC236}">
                <a16:creationId xmlns:a16="http://schemas.microsoft.com/office/drawing/2014/main" id="{E95A668C-5D9A-4B99-9A10-5B3E49D0FCDB}"/>
              </a:ext>
            </a:extLst>
          </p:cNvPr>
          <p:cNvGraphicFramePr>
            <a:graphicFrameLocks noChangeAspect="1"/>
          </p:cNvGraphicFramePr>
          <p:nvPr>
            <p:extLst>
              <p:ext uri="{D42A27DB-BD31-4B8C-83A1-F6EECF244321}">
                <p14:modId xmlns:p14="http://schemas.microsoft.com/office/powerpoint/2010/main" val="3306833046"/>
              </p:ext>
            </p:extLst>
          </p:nvPr>
        </p:nvGraphicFramePr>
        <p:xfrm>
          <a:off x="5114611" y="3856719"/>
          <a:ext cx="5018088" cy="576262"/>
        </p:xfrm>
        <a:graphic>
          <a:graphicData uri="http://schemas.openxmlformats.org/presentationml/2006/ole">
            <mc:AlternateContent xmlns:mc="http://schemas.openxmlformats.org/markup-compatibility/2006">
              <mc:Choice xmlns:v="urn:schemas-microsoft-com:vml" Requires="v">
                <p:oleObj name="Equation" r:id="rId6" imgW="3759120" imgH="431640" progId="Equation.DSMT4">
                  <p:embed/>
                </p:oleObj>
              </mc:Choice>
              <mc:Fallback>
                <p:oleObj name="Equation" r:id="rId6" imgW="3759120" imgH="431640" progId="Equation.DSMT4">
                  <p:embed/>
                  <p:pic>
                    <p:nvPicPr>
                      <p:cNvPr id="0" name=""/>
                      <p:cNvPicPr/>
                      <p:nvPr/>
                    </p:nvPicPr>
                    <p:blipFill>
                      <a:blip r:embed="rId7"/>
                      <a:stretch>
                        <a:fillRect/>
                      </a:stretch>
                    </p:blipFill>
                    <p:spPr>
                      <a:xfrm>
                        <a:off x="5114611" y="3856719"/>
                        <a:ext cx="5018088" cy="576262"/>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061FFD48-00E7-42CA-A6BF-DEFFD65B99B2}"/>
              </a:ext>
            </a:extLst>
          </p:cNvPr>
          <p:cNvSpPr txBox="1"/>
          <p:nvPr/>
        </p:nvSpPr>
        <p:spPr>
          <a:xfrm>
            <a:off x="347504" y="4722726"/>
            <a:ext cx="4329519" cy="338554"/>
          </a:xfrm>
          <a:prstGeom prst="rect">
            <a:avLst/>
          </a:prstGeom>
          <a:noFill/>
        </p:spPr>
        <p:txBody>
          <a:bodyPr wrap="none" rtlCol="0">
            <a:spAutoFit/>
          </a:bodyPr>
          <a:lstStyle/>
          <a:p>
            <a:r>
              <a:rPr lang="en-US" sz="1600" dirty="0">
                <a:solidFill>
                  <a:srgbClr val="0070C0"/>
                </a:solidFill>
              </a:rPr>
              <a:t>(e) What’s the mean collision time in the Cu wire?</a:t>
            </a:r>
            <a:endParaRPr lang="en-US" dirty="0">
              <a:solidFill>
                <a:srgbClr val="0070C0"/>
              </a:solidFill>
            </a:endParaRPr>
          </a:p>
        </p:txBody>
      </p:sp>
      <p:sp>
        <p:nvSpPr>
          <p:cNvPr id="12" name="Rectangle 7">
            <a:extLst>
              <a:ext uri="{FF2B5EF4-FFF2-40B4-BE49-F238E27FC236}">
                <a16:creationId xmlns:a16="http://schemas.microsoft.com/office/drawing/2014/main" id="{949112FE-CE79-4997-885C-8482229D2805}"/>
              </a:ext>
            </a:extLst>
          </p:cNvPr>
          <p:cNvSpPr>
            <a:spLocks noChangeArrowheads="1"/>
          </p:cNvSpPr>
          <p:nvPr/>
        </p:nvSpPr>
        <p:spPr bwMode="auto">
          <a:xfrm>
            <a:off x="733529" y="514732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541211E-E2A1-4A96-AF10-D05DF5B6DDC3}"/>
              </a:ext>
            </a:extLst>
          </p:cNvPr>
          <p:cNvGraphicFramePr>
            <a:graphicFrameLocks noChangeAspect="1"/>
          </p:cNvGraphicFramePr>
          <p:nvPr>
            <p:extLst>
              <p:ext uri="{D42A27DB-BD31-4B8C-83A1-F6EECF244321}">
                <p14:modId xmlns:p14="http://schemas.microsoft.com/office/powerpoint/2010/main" val="3263086532"/>
              </p:ext>
            </p:extLst>
          </p:nvPr>
        </p:nvGraphicFramePr>
        <p:xfrm>
          <a:off x="696913" y="5264150"/>
          <a:ext cx="854075" cy="568325"/>
        </p:xfrm>
        <a:graphic>
          <a:graphicData uri="http://schemas.openxmlformats.org/presentationml/2006/ole">
            <mc:AlternateContent xmlns:mc="http://schemas.openxmlformats.org/markup-compatibility/2006">
              <mc:Choice xmlns:v="urn:schemas-microsoft-com:vml" Requires="v">
                <p:oleObj name="Equation" r:id="rId8" imgW="596880" imgH="393480" progId="Equation.DSMT4">
                  <p:embed/>
                </p:oleObj>
              </mc:Choice>
              <mc:Fallback>
                <p:oleObj name="Equation" r:id="rId8" imgW="596880" imgH="393480" progId="Equation.DSMT4">
                  <p:embed/>
                  <p:pic>
                    <p:nvPicPr>
                      <p:cNvPr id="0" name="Object 6"/>
                      <p:cNvPicPr>
                        <a:picLocks noChangeAspect="1" noChangeArrowheads="1"/>
                      </p:cNvPicPr>
                      <p:nvPr/>
                    </p:nvPicPr>
                    <p:blipFill>
                      <a:blip r:embed="rId9"/>
                      <a:srcRect/>
                      <a:stretch>
                        <a:fillRect/>
                      </a:stretch>
                    </p:blipFill>
                    <p:spPr bwMode="auto">
                      <a:xfrm>
                        <a:off x="696913" y="5264150"/>
                        <a:ext cx="854075" cy="5683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575DC19-1048-4999-9D5F-1FA03AFB3B31}"/>
              </a:ext>
            </a:extLst>
          </p:cNvPr>
          <p:cNvGraphicFramePr>
            <a:graphicFrameLocks noChangeAspect="1"/>
          </p:cNvGraphicFramePr>
          <p:nvPr>
            <p:extLst>
              <p:ext uri="{D42A27DB-BD31-4B8C-83A1-F6EECF244321}">
                <p14:modId xmlns:p14="http://schemas.microsoft.com/office/powerpoint/2010/main" val="1809731672"/>
              </p:ext>
            </p:extLst>
          </p:nvPr>
        </p:nvGraphicFramePr>
        <p:xfrm>
          <a:off x="3417888" y="5291138"/>
          <a:ext cx="4730750" cy="581025"/>
        </p:xfrm>
        <a:graphic>
          <a:graphicData uri="http://schemas.openxmlformats.org/presentationml/2006/ole">
            <mc:AlternateContent xmlns:mc="http://schemas.openxmlformats.org/markup-compatibility/2006">
              <mc:Choice xmlns:v="urn:schemas-microsoft-com:vml" Requires="v">
                <p:oleObj name="Equation" r:id="rId10" imgW="3644640" imgH="444240" progId="Equation.DSMT4">
                  <p:embed/>
                </p:oleObj>
              </mc:Choice>
              <mc:Fallback>
                <p:oleObj name="Equation" r:id="rId10" imgW="3644640" imgH="444240" progId="Equation.DSMT4">
                  <p:embed/>
                  <p:pic>
                    <p:nvPicPr>
                      <p:cNvPr id="0" name="Object 8"/>
                      <p:cNvPicPr>
                        <a:picLocks noChangeAspect="1" noChangeArrowheads="1"/>
                      </p:cNvPicPr>
                      <p:nvPr/>
                    </p:nvPicPr>
                    <p:blipFill>
                      <a:blip r:embed="rId11"/>
                      <a:srcRect/>
                      <a:stretch>
                        <a:fillRect/>
                      </a:stretch>
                    </p:blipFill>
                    <p:spPr bwMode="auto">
                      <a:xfrm>
                        <a:off x="3417888" y="5291138"/>
                        <a:ext cx="4730750" cy="5810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C0AB6923-CD1E-48A8-8A31-27075EED6CB0}"/>
              </a:ext>
            </a:extLst>
          </p:cNvPr>
          <p:cNvGraphicFramePr>
            <a:graphicFrameLocks noChangeAspect="1"/>
          </p:cNvGraphicFramePr>
          <p:nvPr>
            <p:extLst>
              <p:ext uri="{D42A27DB-BD31-4B8C-83A1-F6EECF244321}">
                <p14:modId xmlns:p14="http://schemas.microsoft.com/office/powerpoint/2010/main" val="720515644"/>
              </p:ext>
            </p:extLst>
          </p:nvPr>
        </p:nvGraphicFramePr>
        <p:xfrm>
          <a:off x="2041525" y="5299075"/>
          <a:ext cx="873125" cy="600075"/>
        </p:xfrm>
        <a:graphic>
          <a:graphicData uri="http://schemas.openxmlformats.org/presentationml/2006/ole">
            <mc:AlternateContent xmlns:mc="http://schemas.openxmlformats.org/markup-compatibility/2006">
              <mc:Choice xmlns:v="urn:schemas-microsoft-com:vml" Requires="v">
                <p:oleObj name="Equation" r:id="rId12" imgW="609480" imgH="419040" progId="Equation.DSMT4">
                  <p:embed/>
                </p:oleObj>
              </mc:Choice>
              <mc:Fallback>
                <p:oleObj name="Equation" r:id="rId12" imgW="609480" imgH="419040" progId="Equation.DSMT4">
                  <p:embed/>
                  <p:pic>
                    <p:nvPicPr>
                      <p:cNvPr id="0" name=""/>
                      <p:cNvPicPr/>
                      <p:nvPr/>
                    </p:nvPicPr>
                    <p:blipFill>
                      <a:blip r:embed="rId13"/>
                      <a:stretch>
                        <a:fillRect/>
                      </a:stretch>
                    </p:blipFill>
                    <p:spPr>
                      <a:xfrm>
                        <a:off x="2041525" y="5299075"/>
                        <a:ext cx="873125" cy="600075"/>
                      </a:xfrm>
                      <a:prstGeom prst="rect">
                        <a:avLst/>
                      </a:prstGeom>
                    </p:spPr>
                  </p:pic>
                </p:oleObj>
              </mc:Fallback>
            </mc:AlternateContent>
          </a:graphicData>
        </a:graphic>
      </p:graphicFrame>
    </p:spTree>
    <p:extLst>
      <p:ext uri="{BB962C8B-B14F-4D97-AF65-F5344CB8AC3E}">
        <p14:creationId xmlns:p14="http://schemas.microsoft.com/office/powerpoint/2010/main" val="290683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4DF8A-4C39-4A73-89F2-3DAD7C0BFC82}"/>
              </a:ext>
            </a:extLst>
          </p:cNvPr>
          <p:cNvSpPr txBox="1">
            <a:spLocks/>
          </p:cNvSpPr>
          <p:nvPr/>
        </p:nvSpPr>
        <p:spPr>
          <a:xfrm>
            <a:off x="4876800" y="316162"/>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Resistors</a:t>
            </a:r>
          </a:p>
        </p:txBody>
      </p:sp>
      <p:graphicFrame>
        <p:nvGraphicFramePr>
          <p:cNvPr id="3" name="Object 2">
            <a:extLst>
              <a:ext uri="{FF2B5EF4-FFF2-40B4-BE49-F238E27FC236}">
                <a16:creationId xmlns:a16="http://schemas.microsoft.com/office/drawing/2014/main" id="{7D252682-B739-4116-82B3-A31626DE4F79}"/>
              </a:ext>
            </a:extLst>
          </p:cNvPr>
          <p:cNvGraphicFramePr>
            <a:graphicFrameLocks noChangeAspect="1"/>
          </p:cNvGraphicFramePr>
          <p:nvPr>
            <p:extLst>
              <p:ext uri="{D42A27DB-BD31-4B8C-83A1-F6EECF244321}">
                <p14:modId xmlns:p14="http://schemas.microsoft.com/office/powerpoint/2010/main" val="698420843"/>
              </p:ext>
            </p:extLst>
          </p:nvPr>
        </p:nvGraphicFramePr>
        <p:xfrm>
          <a:off x="347504" y="782967"/>
          <a:ext cx="3706166" cy="3368789"/>
        </p:xfrm>
        <a:graphic>
          <a:graphicData uri="http://schemas.openxmlformats.org/presentationml/2006/ole">
            <mc:AlternateContent xmlns:mc="http://schemas.openxmlformats.org/markup-compatibility/2006">
              <mc:Choice xmlns:v="urn:schemas-microsoft-com:vml" Requires="v">
                <p:oleObj name="Bitmap Image" r:id="rId2" imgW="3108960" imgH="3147120" progId="Paint.Picture">
                  <p:embed/>
                </p:oleObj>
              </mc:Choice>
              <mc:Fallback>
                <p:oleObj name="Bitmap Image" r:id="rId2" imgW="3108960" imgH="3147120" progId="Paint.Picture">
                  <p:embed/>
                  <p:pic>
                    <p:nvPicPr>
                      <p:cNvPr id="3" name="Object 2">
                        <a:extLst>
                          <a:ext uri="{FF2B5EF4-FFF2-40B4-BE49-F238E27FC236}">
                            <a16:creationId xmlns:a16="http://schemas.microsoft.com/office/drawing/2014/main" id="{9B76DB03-A123-460D-A39C-347ECAC97EEF}"/>
                          </a:ext>
                        </a:extLst>
                      </p:cNvPr>
                      <p:cNvPicPr>
                        <a:picLocks noChangeAspect="1" noChangeArrowheads="1"/>
                      </p:cNvPicPr>
                      <p:nvPr/>
                    </p:nvPicPr>
                    <p:blipFill>
                      <a:blip r:embed="rId3"/>
                      <a:srcRect l="4124" t="2347" r="5154" b="16432"/>
                      <a:stretch>
                        <a:fillRect/>
                      </a:stretch>
                    </p:blipFill>
                    <p:spPr bwMode="auto">
                      <a:xfrm>
                        <a:off x="347504" y="782967"/>
                        <a:ext cx="3706166" cy="3368789"/>
                      </a:xfrm>
                      <a:prstGeom prst="rect">
                        <a:avLst/>
                      </a:prstGeom>
                      <a:noFill/>
                    </p:spPr>
                  </p:pic>
                </p:oleObj>
              </mc:Fallback>
            </mc:AlternateContent>
          </a:graphicData>
        </a:graphic>
      </p:graphicFrame>
      <p:sp>
        <p:nvSpPr>
          <p:cNvPr id="4" name="Rectangle 2">
            <a:extLst>
              <a:ext uri="{FF2B5EF4-FFF2-40B4-BE49-F238E27FC236}">
                <a16:creationId xmlns:a16="http://schemas.microsoft.com/office/drawing/2014/main" id="{A7CEAA55-8C2F-4225-A9E3-3F9C89DB0F13}"/>
              </a:ext>
            </a:extLst>
          </p:cNvPr>
          <p:cNvSpPr>
            <a:spLocks noChangeArrowheads="1"/>
          </p:cNvSpPr>
          <p:nvPr/>
        </p:nvSpPr>
        <p:spPr bwMode="auto">
          <a:xfrm>
            <a:off x="4772967" y="228097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721B6D89-0406-418F-B754-DDD517B38626}"/>
              </a:ext>
            </a:extLst>
          </p:cNvPr>
          <p:cNvGraphicFramePr>
            <a:graphicFrameLocks noChangeAspect="1"/>
          </p:cNvGraphicFramePr>
          <p:nvPr>
            <p:extLst>
              <p:ext uri="{D42A27DB-BD31-4B8C-83A1-F6EECF244321}">
                <p14:modId xmlns:p14="http://schemas.microsoft.com/office/powerpoint/2010/main" val="2983570473"/>
              </p:ext>
            </p:extLst>
          </p:nvPr>
        </p:nvGraphicFramePr>
        <p:xfrm>
          <a:off x="4849813" y="1949450"/>
          <a:ext cx="4037012" cy="331788"/>
        </p:xfrm>
        <a:graphic>
          <a:graphicData uri="http://schemas.openxmlformats.org/presentationml/2006/ole">
            <mc:AlternateContent xmlns:mc="http://schemas.openxmlformats.org/markup-compatibility/2006">
              <mc:Choice xmlns:v="urn:schemas-microsoft-com:vml" Requires="v">
                <p:oleObj name="Equation" r:id="rId4" imgW="2882880" imgH="241200" progId="Equation.DSMT4">
                  <p:embed/>
                </p:oleObj>
              </mc:Choice>
              <mc:Fallback>
                <p:oleObj name="Equation" r:id="rId4" imgW="2882880" imgH="241200" progId="Equation.DSMT4">
                  <p:embed/>
                  <p:pic>
                    <p:nvPicPr>
                      <p:cNvPr id="0" name="Object 1"/>
                      <p:cNvPicPr>
                        <a:picLocks noChangeAspect="1" noChangeArrowheads="1"/>
                      </p:cNvPicPr>
                      <p:nvPr/>
                    </p:nvPicPr>
                    <p:blipFill>
                      <a:blip r:embed="rId5"/>
                      <a:srcRect/>
                      <a:stretch>
                        <a:fillRect/>
                      </a:stretch>
                    </p:blipFill>
                    <p:spPr bwMode="auto">
                      <a:xfrm>
                        <a:off x="4849813" y="1949450"/>
                        <a:ext cx="4037012" cy="33178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8F74D6EC-3199-4B2D-8E9C-678B65AF447B}"/>
              </a:ext>
            </a:extLst>
          </p:cNvPr>
          <p:cNvSpPr txBox="1"/>
          <p:nvPr/>
        </p:nvSpPr>
        <p:spPr>
          <a:xfrm>
            <a:off x="4565301" y="1397547"/>
            <a:ext cx="6550576" cy="338554"/>
          </a:xfrm>
          <a:prstGeom prst="rect">
            <a:avLst/>
          </a:prstGeom>
          <a:noFill/>
        </p:spPr>
        <p:txBody>
          <a:bodyPr wrap="none" rtlCol="0">
            <a:spAutoFit/>
          </a:bodyPr>
          <a:lstStyle/>
          <a:p>
            <a:r>
              <a:rPr lang="en-US" sz="1600" dirty="0">
                <a:solidFill>
                  <a:srgbClr val="0070C0"/>
                </a:solidFill>
              </a:rPr>
              <a:t>(f) What’s the strength of the electric field in the Cu wire? in the Ge resistor?</a:t>
            </a:r>
          </a:p>
        </p:txBody>
      </p:sp>
      <p:sp>
        <p:nvSpPr>
          <p:cNvPr id="7" name="Rectangle 4">
            <a:extLst>
              <a:ext uri="{FF2B5EF4-FFF2-40B4-BE49-F238E27FC236}">
                <a16:creationId xmlns:a16="http://schemas.microsoft.com/office/drawing/2014/main" id="{53CB08B0-4847-4391-87F9-0CDA50CE8282}"/>
              </a:ext>
            </a:extLst>
          </p:cNvPr>
          <p:cNvSpPr>
            <a:spLocks noChangeArrowheads="1"/>
          </p:cNvSpPr>
          <p:nvPr/>
        </p:nvSpPr>
        <p:spPr bwMode="auto">
          <a:xfrm>
            <a:off x="4876800" y="264731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6F95E00C-0176-4E48-B24D-A2ADB5A3DDD1}"/>
              </a:ext>
            </a:extLst>
          </p:cNvPr>
          <p:cNvGraphicFramePr>
            <a:graphicFrameLocks noChangeAspect="1"/>
          </p:cNvGraphicFramePr>
          <p:nvPr>
            <p:extLst>
              <p:ext uri="{D42A27DB-BD31-4B8C-83A1-F6EECF244321}">
                <p14:modId xmlns:p14="http://schemas.microsoft.com/office/powerpoint/2010/main" val="3011561101"/>
              </p:ext>
            </p:extLst>
          </p:nvPr>
        </p:nvGraphicFramePr>
        <p:xfrm>
          <a:off x="4876800" y="2494587"/>
          <a:ext cx="3261532" cy="518389"/>
        </p:xfrm>
        <a:graphic>
          <a:graphicData uri="http://schemas.openxmlformats.org/presentationml/2006/ole">
            <mc:AlternateContent xmlns:mc="http://schemas.openxmlformats.org/markup-compatibility/2006">
              <mc:Choice xmlns:v="urn:schemas-microsoft-com:vml" Requires="v">
                <p:oleObj name="Equation" r:id="rId6" imgW="2641320" imgH="419040" progId="Equation.DSMT4">
                  <p:embed/>
                </p:oleObj>
              </mc:Choice>
              <mc:Fallback>
                <p:oleObj name="Equation" r:id="rId6" imgW="2641320" imgH="419040" progId="Equation.DSMT4">
                  <p:embed/>
                  <p:pic>
                    <p:nvPicPr>
                      <p:cNvPr id="0" name="Object 3"/>
                      <p:cNvPicPr>
                        <a:picLocks noChangeAspect="1" noChangeArrowheads="1"/>
                      </p:cNvPicPr>
                      <p:nvPr/>
                    </p:nvPicPr>
                    <p:blipFill>
                      <a:blip r:embed="rId7"/>
                      <a:srcRect/>
                      <a:stretch>
                        <a:fillRect/>
                      </a:stretch>
                    </p:blipFill>
                    <p:spPr bwMode="auto">
                      <a:xfrm>
                        <a:off x="4876800" y="2494587"/>
                        <a:ext cx="3261532" cy="518389"/>
                      </a:xfrm>
                      <a:prstGeom prst="rect">
                        <a:avLst/>
                      </a:prstGeom>
                      <a:noFill/>
                    </p:spPr>
                  </p:pic>
                </p:oleObj>
              </mc:Fallback>
            </mc:AlternateContent>
          </a:graphicData>
        </a:graphic>
      </p:graphicFrame>
      <p:sp>
        <p:nvSpPr>
          <p:cNvPr id="9" name="Rectangle 6">
            <a:extLst>
              <a:ext uri="{FF2B5EF4-FFF2-40B4-BE49-F238E27FC236}">
                <a16:creationId xmlns:a16="http://schemas.microsoft.com/office/drawing/2014/main" id="{B6102CE6-2BA8-4A84-9E4D-BD4891A03AF2}"/>
              </a:ext>
            </a:extLst>
          </p:cNvPr>
          <p:cNvSpPr>
            <a:spLocks noChangeArrowheads="1"/>
          </p:cNvSpPr>
          <p:nvPr/>
        </p:nvSpPr>
        <p:spPr bwMode="auto">
          <a:xfrm>
            <a:off x="4876800" y="36164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095FB65F-212F-488B-BB89-102A006D952A}"/>
              </a:ext>
            </a:extLst>
          </p:cNvPr>
          <p:cNvGraphicFramePr>
            <a:graphicFrameLocks noChangeAspect="1"/>
          </p:cNvGraphicFramePr>
          <p:nvPr>
            <p:extLst>
              <p:ext uri="{D42A27DB-BD31-4B8C-83A1-F6EECF244321}">
                <p14:modId xmlns:p14="http://schemas.microsoft.com/office/powerpoint/2010/main" val="4222747223"/>
              </p:ext>
            </p:extLst>
          </p:nvPr>
        </p:nvGraphicFramePr>
        <p:xfrm>
          <a:off x="4876800" y="3492059"/>
          <a:ext cx="3040062" cy="331788"/>
        </p:xfrm>
        <a:graphic>
          <a:graphicData uri="http://schemas.openxmlformats.org/presentationml/2006/ole">
            <mc:AlternateContent xmlns:mc="http://schemas.openxmlformats.org/markup-compatibility/2006">
              <mc:Choice xmlns:v="urn:schemas-microsoft-com:vml" Requires="v">
                <p:oleObj name="Equation" r:id="rId8" imgW="2108160" imgH="228600" progId="Equation.DSMT4">
                  <p:embed/>
                </p:oleObj>
              </mc:Choice>
              <mc:Fallback>
                <p:oleObj name="Equation" r:id="rId8" imgW="2108160" imgH="228600" progId="Equation.DSMT4">
                  <p:embed/>
                  <p:pic>
                    <p:nvPicPr>
                      <p:cNvPr id="0" name="Object 5"/>
                      <p:cNvPicPr>
                        <a:picLocks noChangeAspect="1" noChangeArrowheads="1"/>
                      </p:cNvPicPr>
                      <p:nvPr/>
                    </p:nvPicPr>
                    <p:blipFill>
                      <a:blip r:embed="rId9"/>
                      <a:srcRect/>
                      <a:stretch>
                        <a:fillRect/>
                      </a:stretch>
                    </p:blipFill>
                    <p:spPr bwMode="auto">
                      <a:xfrm>
                        <a:off x="4876800" y="3492059"/>
                        <a:ext cx="3040062" cy="331788"/>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3AE526D6-18EF-45E5-8293-A69E69966B53}"/>
              </a:ext>
            </a:extLst>
          </p:cNvPr>
          <p:cNvGraphicFramePr>
            <a:graphicFrameLocks noChangeAspect="1"/>
          </p:cNvGraphicFramePr>
          <p:nvPr>
            <p:extLst>
              <p:ext uri="{D42A27DB-BD31-4B8C-83A1-F6EECF244321}">
                <p14:modId xmlns:p14="http://schemas.microsoft.com/office/powerpoint/2010/main" val="4229891923"/>
              </p:ext>
            </p:extLst>
          </p:nvPr>
        </p:nvGraphicFramePr>
        <p:xfrm>
          <a:off x="5042807" y="3948213"/>
          <a:ext cx="2684375" cy="578499"/>
        </p:xfrm>
        <a:graphic>
          <a:graphicData uri="http://schemas.openxmlformats.org/presentationml/2006/ole">
            <mc:AlternateContent xmlns:mc="http://schemas.openxmlformats.org/markup-compatibility/2006">
              <mc:Choice xmlns:v="urn:schemas-microsoft-com:vml" Requires="v">
                <p:oleObj name="Equation" r:id="rId10" imgW="1942920" imgH="419040" progId="Equation.DSMT4">
                  <p:embed/>
                </p:oleObj>
              </mc:Choice>
              <mc:Fallback>
                <p:oleObj name="Equation" r:id="rId10" imgW="1942920" imgH="419040" progId="Equation.DSMT4">
                  <p:embed/>
                  <p:pic>
                    <p:nvPicPr>
                      <p:cNvPr id="0" name="Object 7"/>
                      <p:cNvPicPr>
                        <a:picLocks noChangeAspect="1" noChangeArrowheads="1"/>
                      </p:cNvPicPr>
                      <p:nvPr/>
                    </p:nvPicPr>
                    <p:blipFill>
                      <a:blip r:embed="rId11"/>
                      <a:srcRect/>
                      <a:stretch>
                        <a:fillRect/>
                      </a:stretch>
                    </p:blipFill>
                    <p:spPr bwMode="auto">
                      <a:xfrm>
                        <a:off x="5042807" y="3948213"/>
                        <a:ext cx="2684375" cy="578499"/>
                      </a:xfrm>
                      <a:prstGeom prst="rect">
                        <a:avLst/>
                      </a:prstGeom>
                      <a:noFill/>
                    </p:spPr>
                  </p:pic>
                </p:oleObj>
              </mc:Fallback>
            </mc:AlternateContent>
          </a:graphicData>
        </a:graphic>
      </p:graphicFrame>
    </p:spTree>
    <p:extLst>
      <p:ext uri="{BB962C8B-B14F-4D97-AF65-F5344CB8AC3E}">
        <p14:creationId xmlns:p14="http://schemas.microsoft.com/office/powerpoint/2010/main" val="158753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B6B79-AEB7-42A3-B69E-6231CF33ADC2}"/>
              </a:ext>
            </a:extLst>
          </p:cNvPr>
          <p:cNvSpPr txBox="1">
            <a:spLocks/>
          </p:cNvSpPr>
          <p:nvPr/>
        </p:nvSpPr>
        <p:spPr>
          <a:xfrm>
            <a:off x="4519071" y="328688"/>
            <a:ext cx="4675729" cy="597107"/>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B.3 Network of Resistors</a:t>
            </a:r>
          </a:p>
        </p:txBody>
      </p:sp>
      <p:sp>
        <p:nvSpPr>
          <p:cNvPr id="3" name="TextBox 2">
            <a:extLst>
              <a:ext uri="{FF2B5EF4-FFF2-40B4-BE49-F238E27FC236}">
                <a16:creationId xmlns:a16="http://schemas.microsoft.com/office/drawing/2014/main" id="{EAE64B28-B6A8-4C8A-937B-464D6C627936}"/>
              </a:ext>
            </a:extLst>
          </p:cNvPr>
          <p:cNvSpPr txBox="1"/>
          <p:nvPr/>
        </p:nvSpPr>
        <p:spPr>
          <a:xfrm>
            <a:off x="541714" y="1051778"/>
            <a:ext cx="8185726" cy="646331"/>
          </a:xfrm>
          <a:prstGeom prst="rect">
            <a:avLst/>
          </a:prstGeom>
          <a:noFill/>
        </p:spPr>
        <p:txBody>
          <a:bodyPr wrap="square" rtlCol="0">
            <a:spAutoFit/>
          </a:bodyPr>
          <a:lstStyle/>
          <a:p>
            <a:r>
              <a:rPr lang="en-US" dirty="0"/>
              <a:t>Now we’ll generalize to a network of resistors.  </a:t>
            </a:r>
          </a:p>
          <a:p>
            <a:r>
              <a:rPr lang="en-US" dirty="0"/>
              <a:t>Our goal will be to determine the power and energy dissipated through any resistor.    </a:t>
            </a:r>
          </a:p>
        </p:txBody>
      </p:sp>
      <p:graphicFrame>
        <p:nvGraphicFramePr>
          <p:cNvPr id="11" name="Object 10">
            <a:extLst>
              <a:ext uri="{FF2B5EF4-FFF2-40B4-BE49-F238E27FC236}">
                <a16:creationId xmlns:a16="http://schemas.microsoft.com/office/drawing/2014/main" id="{6B780D8E-EB15-4DD1-B911-4B2293848A2F}"/>
              </a:ext>
            </a:extLst>
          </p:cNvPr>
          <p:cNvGraphicFramePr>
            <a:graphicFrameLocks noChangeAspect="1"/>
          </p:cNvGraphicFramePr>
          <p:nvPr>
            <p:extLst>
              <p:ext uri="{D42A27DB-BD31-4B8C-83A1-F6EECF244321}">
                <p14:modId xmlns:p14="http://schemas.microsoft.com/office/powerpoint/2010/main" val="4139160114"/>
              </p:ext>
            </p:extLst>
          </p:nvPr>
        </p:nvGraphicFramePr>
        <p:xfrm>
          <a:off x="6342221" y="2595260"/>
          <a:ext cx="4770438" cy="3316287"/>
        </p:xfrm>
        <a:graphic>
          <a:graphicData uri="http://schemas.openxmlformats.org/presentationml/2006/ole">
            <mc:AlternateContent xmlns:mc="http://schemas.openxmlformats.org/markup-compatibility/2006">
              <mc:Choice xmlns:v="urn:schemas-microsoft-com:vml" Requires="v">
                <p:oleObj name="Bitmap Image" r:id="rId2" imgW="1874520" imgH="1303200" progId="Paint.Picture">
                  <p:embed/>
                </p:oleObj>
              </mc:Choice>
              <mc:Fallback>
                <p:oleObj name="Bitmap Image" r:id="rId2" imgW="1874520" imgH="1303200" progId="Paint.Picture">
                  <p:embed/>
                  <p:pic>
                    <p:nvPicPr>
                      <p:cNvPr id="11" name="Object 10">
                        <a:extLst>
                          <a:ext uri="{FF2B5EF4-FFF2-40B4-BE49-F238E27FC236}">
                            <a16:creationId xmlns:a16="http://schemas.microsoft.com/office/drawing/2014/main" id="{6B780D8E-EB15-4DD1-B911-4B2293848A2F}"/>
                          </a:ext>
                        </a:extLst>
                      </p:cNvPr>
                      <p:cNvPicPr>
                        <a:picLocks noChangeAspect="1" noChangeArrowheads="1"/>
                      </p:cNvPicPr>
                      <p:nvPr/>
                    </p:nvPicPr>
                    <p:blipFill>
                      <a:blip r:embed="rId3"/>
                      <a:srcRect/>
                      <a:stretch>
                        <a:fillRect/>
                      </a:stretch>
                    </p:blipFill>
                    <p:spPr bwMode="auto">
                      <a:xfrm>
                        <a:off x="6342221" y="2595260"/>
                        <a:ext cx="4770438" cy="331628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D5BA1AC-6C39-4DA0-9199-9263849685DB}"/>
              </a:ext>
            </a:extLst>
          </p:cNvPr>
          <p:cNvSpPr txBox="1"/>
          <p:nvPr/>
        </p:nvSpPr>
        <p:spPr>
          <a:xfrm>
            <a:off x="541714" y="1931855"/>
            <a:ext cx="8337667" cy="369332"/>
          </a:xfrm>
          <a:prstGeom prst="rect">
            <a:avLst/>
          </a:prstGeom>
          <a:noFill/>
        </p:spPr>
        <p:txBody>
          <a:bodyPr wrap="none" rtlCol="0">
            <a:spAutoFit/>
          </a:bodyPr>
          <a:lstStyle/>
          <a:p>
            <a:r>
              <a:rPr lang="en-US" dirty="0"/>
              <a:t>Just as it was with capacitor networks, there are two methods to address this question:</a:t>
            </a:r>
          </a:p>
        </p:txBody>
      </p:sp>
      <p:sp>
        <p:nvSpPr>
          <p:cNvPr id="14" name="TextBox 13">
            <a:extLst>
              <a:ext uri="{FF2B5EF4-FFF2-40B4-BE49-F238E27FC236}">
                <a16:creationId xmlns:a16="http://schemas.microsoft.com/office/drawing/2014/main" id="{409848A6-02E2-48CB-B54E-B9B43FB39904}"/>
              </a:ext>
            </a:extLst>
          </p:cNvPr>
          <p:cNvSpPr txBox="1"/>
          <p:nvPr/>
        </p:nvSpPr>
        <p:spPr>
          <a:xfrm>
            <a:off x="541714" y="2534933"/>
            <a:ext cx="3624005" cy="646331"/>
          </a:xfrm>
          <a:prstGeom prst="rect">
            <a:avLst/>
          </a:prstGeom>
          <a:noFill/>
          <a:ln>
            <a:solidFill>
              <a:schemeClr val="accent6"/>
            </a:solidFill>
          </a:ln>
        </p:spPr>
        <p:txBody>
          <a:bodyPr wrap="none" rtlCol="0">
            <a:spAutoFit/>
          </a:bodyPr>
          <a:lstStyle/>
          <a:p>
            <a:pPr marL="342900" indent="-342900">
              <a:buAutoNum type="alphaLcParenBoth"/>
            </a:pPr>
            <a:r>
              <a:rPr lang="en-US" dirty="0"/>
              <a:t>Method of equivalent resistance.</a:t>
            </a:r>
          </a:p>
          <a:p>
            <a:pPr marL="342900" indent="-342900">
              <a:buAutoNum type="alphaLcParenBoth"/>
            </a:pPr>
            <a:r>
              <a:rPr lang="en-US" dirty="0" err="1"/>
              <a:t>Kirchoff’s</a:t>
            </a:r>
            <a:r>
              <a:rPr lang="en-US" dirty="0"/>
              <a:t> laws.  </a:t>
            </a:r>
          </a:p>
        </p:txBody>
      </p:sp>
      <p:sp>
        <p:nvSpPr>
          <p:cNvPr id="18" name="TextBox 17">
            <a:extLst>
              <a:ext uri="{FF2B5EF4-FFF2-40B4-BE49-F238E27FC236}">
                <a16:creationId xmlns:a16="http://schemas.microsoft.com/office/drawing/2014/main" id="{549412BD-2E78-4109-A01B-13AB41083A6C}"/>
              </a:ext>
            </a:extLst>
          </p:cNvPr>
          <p:cNvSpPr txBox="1"/>
          <p:nvPr/>
        </p:nvSpPr>
        <p:spPr>
          <a:xfrm>
            <a:off x="541714" y="3607073"/>
            <a:ext cx="4747582" cy="646331"/>
          </a:xfrm>
          <a:prstGeom prst="rect">
            <a:avLst/>
          </a:prstGeom>
          <a:noFill/>
        </p:spPr>
        <p:txBody>
          <a:bodyPr wrap="none" rtlCol="0">
            <a:spAutoFit/>
          </a:bodyPr>
          <a:lstStyle/>
          <a:p>
            <a:r>
              <a:rPr lang="en-US" dirty="0"/>
              <a:t>The first is faster, when applicable, and the latter</a:t>
            </a:r>
          </a:p>
          <a:p>
            <a:r>
              <a:rPr lang="en-US" dirty="0"/>
              <a:t>more general.  We’ll consider the first, first.  </a:t>
            </a:r>
          </a:p>
        </p:txBody>
      </p:sp>
    </p:spTree>
    <p:extLst>
      <p:ext uri="{BB962C8B-B14F-4D97-AF65-F5344CB8AC3E}">
        <p14:creationId xmlns:p14="http://schemas.microsoft.com/office/powerpoint/2010/main" val="29679824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922</TotalTime>
  <Words>1985</Words>
  <Application>Microsoft Office PowerPoint</Application>
  <PresentationFormat>Widescreen</PresentationFormat>
  <Paragraphs>255</Paragraphs>
  <Slides>21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7" baseType="lpstr">
      <vt:lpstr>Arial</vt:lpstr>
      <vt:lpstr>Calibri</vt:lpstr>
      <vt:lpstr>Calibri Light</vt:lpstr>
      <vt:lpstr>Office Theme</vt:lpstr>
      <vt:lpstr>Bitmap Image</vt:lpstr>
      <vt:lpstr>Equation</vt:lpstr>
      <vt:lpstr>B.3 Resistors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B.3 Resistors</dc:title>
  <dc:creator>Andrew Douglas</dc:creator>
  <cp:lastModifiedBy>Andrew Douglas</cp:lastModifiedBy>
  <cp:revision>87</cp:revision>
  <dcterms:created xsi:type="dcterms:W3CDTF">2018-05-09T13:51:40Z</dcterms:created>
  <dcterms:modified xsi:type="dcterms:W3CDTF">2026-01-12T01:01:35Z</dcterms:modified>
</cp:coreProperties>
</file>